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0621963" cy="7453313"/>
  <p:notesSz cx="6797675" cy="9926638"/>
  <p:defaultTextStyle>
    <a:defPPr>
      <a:defRPr lang="de-DE"/>
    </a:defPPr>
    <a:lvl1pPr marL="0" algn="l" defTabSz="985906" rtl="0" eaLnBrk="1" latinLnBrk="0" hangingPunct="1">
      <a:defRPr sz="1900" kern="1200">
        <a:solidFill>
          <a:schemeClr val="tx1"/>
        </a:solidFill>
        <a:latin typeface="+mn-lt"/>
        <a:ea typeface="+mn-ea"/>
        <a:cs typeface="+mn-cs"/>
      </a:defRPr>
    </a:lvl1pPr>
    <a:lvl2pPr marL="492953" algn="l" defTabSz="985906" rtl="0" eaLnBrk="1" latinLnBrk="0" hangingPunct="1">
      <a:defRPr sz="1900" kern="1200">
        <a:solidFill>
          <a:schemeClr val="tx1"/>
        </a:solidFill>
        <a:latin typeface="+mn-lt"/>
        <a:ea typeface="+mn-ea"/>
        <a:cs typeface="+mn-cs"/>
      </a:defRPr>
    </a:lvl2pPr>
    <a:lvl3pPr marL="985906" algn="l" defTabSz="985906" rtl="0" eaLnBrk="1" latinLnBrk="0" hangingPunct="1">
      <a:defRPr sz="1900" kern="1200">
        <a:solidFill>
          <a:schemeClr val="tx1"/>
        </a:solidFill>
        <a:latin typeface="+mn-lt"/>
        <a:ea typeface="+mn-ea"/>
        <a:cs typeface="+mn-cs"/>
      </a:defRPr>
    </a:lvl3pPr>
    <a:lvl4pPr marL="1478859" algn="l" defTabSz="985906" rtl="0" eaLnBrk="1" latinLnBrk="0" hangingPunct="1">
      <a:defRPr sz="1900" kern="1200">
        <a:solidFill>
          <a:schemeClr val="tx1"/>
        </a:solidFill>
        <a:latin typeface="+mn-lt"/>
        <a:ea typeface="+mn-ea"/>
        <a:cs typeface="+mn-cs"/>
      </a:defRPr>
    </a:lvl4pPr>
    <a:lvl5pPr marL="1971812" algn="l" defTabSz="985906" rtl="0" eaLnBrk="1" latinLnBrk="0" hangingPunct="1">
      <a:defRPr sz="1900" kern="1200">
        <a:solidFill>
          <a:schemeClr val="tx1"/>
        </a:solidFill>
        <a:latin typeface="+mn-lt"/>
        <a:ea typeface="+mn-ea"/>
        <a:cs typeface="+mn-cs"/>
      </a:defRPr>
    </a:lvl5pPr>
    <a:lvl6pPr marL="2464765" algn="l" defTabSz="985906" rtl="0" eaLnBrk="1" latinLnBrk="0" hangingPunct="1">
      <a:defRPr sz="1900" kern="1200">
        <a:solidFill>
          <a:schemeClr val="tx1"/>
        </a:solidFill>
        <a:latin typeface="+mn-lt"/>
        <a:ea typeface="+mn-ea"/>
        <a:cs typeface="+mn-cs"/>
      </a:defRPr>
    </a:lvl6pPr>
    <a:lvl7pPr marL="2957718" algn="l" defTabSz="985906" rtl="0" eaLnBrk="1" latinLnBrk="0" hangingPunct="1">
      <a:defRPr sz="1900" kern="1200">
        <a:solidFill>
          <a:schemeClr val="tx1"/>
        </a:solidFill>
        <a:latin typeface="+mn-lt"/>
        <a:ea typeface="+mn-ea"/>
        <a:cs typeface="+mn-cs"/>
      </a:defRPr>
    </a:lvl7pPr>
    <a:lvl8pPr marL="3450671" algn="l" defTabSz="985906" rtl="0" eaLnBrk="1" latinLnBrk="0" hangingPunct="1">
      <a:defRPr sz="1900" kern="1200">
        <a:solidFill>
          <a:schemeClr val="tx1"/>
        </a:solidFill>
        <a:latin typeface="+mn-lt"/>
        <a:ea typeface="+mn-ea"/>
        <a:cs typeface="+mn-cs"/>
      </a:defRPr>
    </a:lvl8pPr>
    <a:lvl9pPr marL="3943624" algn="l" defTabSz="98590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8">
          <p15:clr>
            <a:srgbClr val="A4A3A4"/>
          </p15:clr>
        </p15:guide>
        <p15:guide id="2" pos="33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varScale="1">
        <p:scale>
          <a:sx n="141" d="100"/>
          <a:sy n="141" d="100"/>
        </p:scale>
        <p:origin x="1710" y="102"/>
      </p:cViewPr>
      <p:guideLst>
        <p:guide orient="horz" pos="2348"/>
        <p:guide pos="3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 y="7"/>
            <a:ext cx="2945659" cy="496332"/>
          </a:xfrm>
          <a:prstGeom prst="rect">
            <a:avLst/>
          </a:prstGeom>
        </p:spPr>
        <p:txBody>
          <a:bodyPr vert="horz" lIns="91381" tIns="45688" rIns="91381" bIns="45688" rtlCol="0"/>
          <a:lstStyle>
            <a:lvl1pPr algn="l">
              <a:defRPr sz="1200"/>
            </a:lvl1pPr>
          </a:lstStyle>
          <a:p>
            <a:endParaRPr lang="de-CH"/>
          </a:p>
        </p:txBody>
      </p:sp>
      <p:sp>
        <p:nvSpPr>
          <p:cNvPr id="3" name="Datumsplatzhalter 2"/>
          <p:cNvSpPr>
            <a:spLocks noGrp="1"/>
          </p:cNvSpPr>
          <p:nvPr>
            <p:ph type="dt" idx="1"/>
          </p:nvPr>
        </p:nvSpPr>
        <p:spPr>
          <a:xfrm>
            <a:off x="3850449" y="7"/>
            <a:ext cx="2945659" cy="496332"/>
          </a:xfrm>
          <a:prstGeom prst="rect">
            <a:avLst/>
          </a:prstGeom>
        </p:spPr>
        <p:txBody>
          <a:bodyPr vert="horz" lIns="91381" tIns="45688" rIns="91381" bIns="45688" rtlCol="0"/>
          <a:lstStyle>
            <a:lvl1pPr algn="r">
              <a:defRPr sz="1200"/>
            </a:lvl1pPr>
          </a:lstStyle>
          <a:p>
            <a:fld id="{4F13243D-024A-4EA2-88D5-73F698686908}" type="datetimeFigureOut">
              <a:rPr lang="de-CH" smtClean="0"/>
              <a:t>16.12.2025</a:t>
            </a:fld>
            <a:endParaRPr lang="de-CH"/>
          </a:p>
        </p:txBody>
      </p:sp>
      <p:sp>
        <p:nvSpPr>
          <p:cNvPr id="4" name="Folienbildplatzhalter 3"/>
          <p:cNvSpPr>
            <a:spLocks noGrp="1" noRot="1" noChangeAspect="1"/>
          </p:cNvSpPr>
          <p:nvPr>
            <p:ph type="sldImg" idx="2"/>
          </p:nvPr>
        </p:nvSpPr>
        <p:spPr>
          <a:xfrm>
            <a:off x="746125" y="744538"/>
            <a:ext cx="5305425" cy="3722687"/>
          </a:xfrm>
          <a:prstGeom prst="rect">
            <a:avLst/>
          </a:prstGeom>
          <a:noFill/>
          <a:ln w="12700">
            <a:solidFill>
              <a:prstClr val="black"/>
            </a:solidFill>
          </a:ln>
        </p:spPr>
        <p:txBody>
          <a:bodyPr vert="horz" lIns="91381" tIns="45688" rIns="91381" bIns="45688"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381" tIns="45688" rIns="91381" bIns="4568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6" y="9428590"/>
            <a:ext cx="2945659" cy="496332"/>
          </a:xfrm>
          <a:prstGeom prst="rect">
            <a:avLst/>
          </a:prstGeom>
        </p:spPr>
        <p:txBody>
          <a:bodyPr vert="horz" lIns="91381" tIns="45688" rIns="91381" bIns="45688" rtlCol="0" anchor="b"/>
          <a:lstStyle>
            <a:lvl1pPr algn="l">
              <a:defRPr sz="1200"/>
            </a:lvl1pPr>
          </a:lstStyle>
          <a:p>
            <a:endParaRPr lang="de-CH"/>
          </a:p>
        </p:txBody>
      </p:sp>
      <p:sp>
        <p:nvSpPr>
          <p:cNvPr id="7" name="Foliennummernplatzhalter 6"/>
          <p:cNvSpPr>
            <a:spLocks noGrp="1"/>
          </p:cNvSpPr>
          <p:nvPr>
            <p:ph type="sldNum" sz="quarter" idx="5"/>
          </p:nvPr>
        </p:nvSpPr>
        <p:spPr>
          <a:xfrm>
            <a:off x="3850449" y="9428590"/>
            <a:ext cx="2945659" cy="496332"/>
          </a:xfrm>
          <a:prstGeom prst="rect">
            <a:avLst/>
          </a:prstGeom>
        </p:spPr>
        <p:txBody>
          <a:bodyPr vert="horz" lIns="91381" tIns="45688" rIns="91381" bIns="45688" rtlCol="0" anchor="b"/>
          <a:lstStyle>
            <a:lvl1pPr algn="r">
              <a:defRPr sz="1200"/>
            </a:lvl1pPr>
          </a:lstStyle>
          <a:p>
            <a:fld id="{B1D2CDBC-1468-4847-8E94-02DE3CDB8C7F}" type="slidenum">
              <a:rPr lang="de-CH" smtClean="0"/>
              <a:t>‹Nr.›</a:t>
            </a:fld>
            <a:endParaRPr lang="de-CH"/>
          </a:p>
        </p:txBody>
      </p:sp>
    </p:spTree>
    <p:extLst>
      <p:ext uri="{BB962C8B-B14F-4D97-AF65-F5344CB8AC3E}">
        <p14:creationId xmlns:p14="http://schemas.microsoft.com/office/powerpoint/2010/main" val="1668041372"/>
      </p:ext>
    </p:extLst>
  </p:cSld>
  <p:clrMap bg1="lt1" tx1="dk1" bg2="lt2" tx2="dk2" accent1="accent1" accent2="accent2" accent3="accent3" accent4="accent4" accent5="accent5" accent6="accent6" hlink="hlink" folHlink="folHlink"/>
  <p:notesStyle>
    <a:lvl1pPr marL="0" algn="l" defTabSz="985906" rtl="0" eaLnBrk="1" latinLnBrk="0" hangingPunct="1">
      <a:defRPr sz="1300" kern="1200">
        <a:solidFill>
          <a:schemeClr val="tx1"/>
        </a:solidFill>
        <a:latin typeface="+mn-lt"/>
        <a:ea typeface="+mn-ea"/>
        <a:cs typeface="+mn-cs"/>
      </a:defRPr>
    </a:lvl1pPr>
    <a:lvl2pPr marL="492953" algn="l" defTabSz="985906" rtl="0" eaLnBrk="1" latinLnBrk="0" hangingPunct="1">
      <a:defRPr sz="1300" kern="1200">
        <a:solidFill>
          <a:schemeClr val="tx1"/>
        </a:solidFill>
        <a:latin typeface="+mn-lt"/>
        <a:ea typeface="+mn-ea"/>
        <a:cs typeface="+mn-cs"/>
      </a:defRPr>
    </a:lvl2pPr>
    <a:lvl3pPr marL="985906" algn="l" defTabSz="985906" rtl="0" eaLnBrk="1" latinLnBrk="0" hangingPunct="1">
      <a:defRPr sz="1300" kern="1200">
        <a:solidFill>
          <a:schemeClr val="tx1"/>
        </a:solidFill>
        <a:latin typeface="+mn-lt"/>
        <a:ea typeface="+mn-ea"/>
        <a:cs typeface="+mn-cs"/>
      </a:defRPr>
    </a:lvl3pPr>
    <a:lvl4pPr marL="1478859" algn="l" defTabSz="985906" rtl="0" eaLnBrk="1" latinLnBrk="0" hangingPunct="1">
      <a:defRPr sz="1300" kern="1200">
        <a:solidFill>
          <a:schemeClr val="tx1"/>
        </a:solidFill>
        <a:latin typeface="+mn-lt"/>
        <a:ea typeface="+mn-ea"/>
        <a:cs typeface="+mn-cs"/>
      </a:defRPr>
    </a:lvl4pPr>
    <a:lvl5pPr marL="1971812" algn="l" defTabSz="985906" rtl="0" eaLnBrk="1" latinLnBrk="0" hangingPunct="1">
      <a:defRPr sz="1300" kern="1200">
        <a:solidFill>
          <a:schemeClr val="tx1"/>
        </a:solidFill>
        <a:latin typeface="+mn-lt"/>
        <a:ea typeface="+mn-ea"/>
        <a:cs typeface="+mn-cs"/>
      </a:defRPr>
    </a:lvl5pPr>
    <a:lvl6pPr marL="2464765" algn="l" defTabSz="985906" rtl="0" eaLnBrk="1" latinLnBrk="0" hangingPunct="1">
      <a:defRPr sz="1300" kern="1200">
        <a:solidFill>
          <a:schemeClr val="tx1"/>
        </a:solidFill>
        <a:latin typeface="+mn-lt"/>
        <a:ea typeface="+mn-ea"/>
        <a:cs typeface="+mn-cs"/>
      </a:defRPr>
    </a:lvl6pPr>
    <a:lvl7pPr marL="2957718" algn="l" defTabSz="985906" rtl="0" eaLnBrk="1" latinLnBrk="0" hangingPunct="1">
      <a:defRPr sz="1300" kern="1200">
        <a:solidFill>
          <a:schemeClr val="tx1"/>
        </a:solidFill>
        <a:latin typeface="+mn-lt"/>
        <a:ea typeface="+mn-ea"/>
        <a:cs typeface="+mn-cs"/>
      </a:defRPr>
    </a:lvl7pPr>
    <a:lvl8pPr marL="3450671" algn="l" defTabSz="985906" rtl="0" eaLnBrk="1" latinLnBrk="0" hangingPunct="1">
      <a:defRPr sz="1300" kern="1200">
        <a:solidFill>
          <a:schemeClr val="tx1"/>
        </a:solidFill>
        <a:latin typeface="+mn-lt"/>
        <a:ea typeface="+mn-ea"/>
        <a:cs typeface="+mn-cs"/>
      </a:defRPr>
    </a:lvl8pPr>
    <a:lvl9pPr marL="3943624" algn="l" defTabSz="98590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46125" y="744538"/>
            <a:ext cx="5305425"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1D2CDBC-1468-4847-8E94-02DE3CDB8C7F}" type="slidenum">
              <a:rPr lang="de-CH" smtClean="0"/>
              <a:t>1</a:t>
            </a:fld>
            <a:endParaRPr lang="de-CH"/>
          </a:p>
        </p:txBody>
      </p:sp>
    </p:spTree>
    <p:extLst>
      <p:ext uri="{BB962C8B-B14F-4D97-AF65-F5344CB8AC3E}">
        <p14:creationId xmlns:p14="http://schemas.microsoft.com/office/powerpoint/2010/main" val="13351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1D2CDBC-1468-4847-8E94-02DE3CDB8C7F}" type="slidenum">
              <a:rPr lang="de-CH" smtClean="0"/>
              <a:t>2</a:t>
            </a:fld>
            <a:endParaRPr lang="de-CH"/>
          </a:p>
        </p:txBody>
      </p:sp>
    </p:spTree>
    <p:extLst>
      <p:ext uri="{BB962C8B-B14F-4D97-AF65-F5344CB8AC3E}">
        <p14:creationId xmlns:p14="http://schemas.microsoft.com/office/powerpoint/2010/main" val="324097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96647" y="2315362"/>
            <a:ext cx="9028669" cy="1597631"/>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593295" y="4223544"/>
            <a:ext cx="7435374" cy="1904736"/>
          </a:xfrm>
        </p:spPr>
        <p:txBody>
          <a:bodyPr/>
          <a:lstStyle>
            <a:lvl1pPr marL="0" indent="0" algn="ctr">
              <a:buNone/>
              <a:defRPr>
                <a:solidFill>
                  <a:schemeClr val="tx1">
                    <a:tint val="75000"/>
                  </a:schemeClr>
                </a:solidFill>
              </a:defRPr>
            </a:lvl1pPr>
            <a:lvl2pPr marL="492953" indent="0" algn="ctr">
              <a:buNone/>
              <a:defRPr>
                <a:solidFill>
                  <a:schemeClr val="tx1">
                    <a:tint val="75000"/>
                  </a:schemeClr>
                </a:solidFill>
              </a:defRPr>
            </a:lvl2pPr>
            <a:lvl3pPr marL="985906" indent="0" algn="ctr">
              <a:buNone/>
              <a:defRPr>
                <a:solidFill>
                  <a:schemeClr val="tx1">
                    <a:tint val="75000"/>
                  </a:schemeClr>
                </a:solidFill>
              </a:defRPr>
            </a:lvl3pPr>
            <a:lvl4pPr marL="1478859" indent="0" algn="ctr">
              <a:buNone/>
              <a:defRPr>
                <a:solidFill>
                  <a:schemeClr val="tx1">
                    <a:tint val="75000"/>
                  </a:schemeClr>
                </a:solidFill>
              </a:defRPr>
            </a:lvl4pPr>
            <a:lvl5pPr marL="1971812" indent="0" algn="ctr">
              <a:buNone/>
              <a:defRPr>
                <a:solidFill>
                  <a:schemeClr val="tx1">
                    <a:tint val="75000"/>
                  </a:schemeClr>
                </a:solidFill>
              </a:defRPr>
            </a:lvl5pPr>
            <a:lvl6pPr marL="2464765" indent="0" algn="ctr">
              <a:buNone/>
              <a:defRPr>
                <a:solidFill>
                  <a:schemeClr val="tx1">
                    <a:tint val="75000"/>
                  </a:schemeClr>
                </a:solidFill>
              </a:defRPr>
            </a:lvl6pPr>
            <a:lvl7pPr marL="2957718" indent="0" algn="ctr">
              <a:buNone/>
              <a:defRPr>
                <a:solidFill>
                  <a:schemeClr val="tx1">
                    <a:tint val="75000"/>
                  </a:schemeClr>
                </a:solidFill>
              </a:defRPr>
            </a:lvl7pPr>
            <a:lvl8pPr marL="3450671" indent="0" algn="ctr">
              <a:buNone/>
              <a:defRPr>
                <a:solidFill>
                  <a:schemeClr val="tx1">
                    <a:tint val="75000"/>
                  </a:schemeClr>
                </a:solidFill>
              </a:defRPr>
            </a:lvl8pPr>
            <a:lvl9pPr marL="3943624"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CB6DF261-9D55-4851-8F33-09E1EC5C9AC8}" type="datetimeFigureOut">
              <a:rPr lang="de-CH" smtClean="0"/>
              <a:t>16.12.2025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217691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6DF261-9D55-4851-8F33-09E1EC5C9AC8}" type="datetimeFigureOut">
              <a:rPr lang="de-CH" smtClean="0"/>
              <a:t>16.12.2025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58812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775692" y="398547"/>
            <a:ext cx="1792458" cy="8478144"/>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398327" y="398547"/>
            <a:ext cx="5200338" cy="84781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6DF261-9D55-4851-8F33-09E1EC5C9AC8}" type="datetimeFigureOut">
              <a:rPr lang="de-CH" smtClean="0"/>
              <a:t>16.12.2025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7631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6DF261-9D55-4851-8F33-09E1EC5C9AC8}" type="datetimeFigureOut">
              <a:rPr lang="de-CH" smtClean="0"/>
              <a:t>16.12.2025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47670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062" y="4789445"/>
            <a:ext cx="9028669" cy="1480311"/>
          </a:xfrm>
        </p:spPr>
        <p:txBody>
          <a:bodyPr anchor="t"/>
          <a:lstStyle>
            <a:lvl1pPr algn="l">
              <a:defRPr sz="4300" b="1" cap="all"/>
            </a:lvl1pPr>
          </a:lstStyle>
          <a:p>
            <a:r>
              <a:rPr lang="de-DE"/>
              <a:t>Titelmasterformat durch Klicken bearbeiten</a:t>
            </a:r>
            <a:endParaRPr lang="de-CH"/>
          </a:p>
        </p:txBody>
      </p:sp>
      <p:sp>
        <p:nvSpPr>
          <p:cNvPr id="3" name="Textplatzhalter 2"/>
          <p:cNvSpPr>
            <a:spLocks noGrp="1"/>
          </p:cNvSpPr>
          <p:nvPr>
            <p:ph type="body" idx="1"/>
          </p:nvPr>
        </p:nvSpPr>
        <p:spPr>
          <a:xfrm>
            <a:off x="839062" y="3159036"/>
            <a:ext cx="9028669" cy="1630412"/>
          </a:xfrm>
        </p:spPr>
        <p:txBody>
          <a:bodyPr anchor="b"/>
          <a:lstStyle>
            <a:lvl1pPr marL="0" indent="0">
              <a:buNone/>
              <a:defRPr sz="2200">
                <a:solidFill>
                  <a:schemeClr val="tx1">
                    <a:tint val="75000"/>
                  </a:schemeClr>
                </a:solidFill>
              </a:defRPr>
            </a:lvl1pPr>
            <a:lvl2pPr marL="492953" indent="0">
              <a:buNone/>
              <a:defRPr sz="1900">
                <a:solidFill>
                  <a:schemeClr val="tx1">
                    <a:tint val="75000"/>
                  </a:schemeClr>
                </a:solidFill>
              </a:defRPr>
            </a:lvl2pPr>
            <a:lvl3pPr marL="985906" indent="0">
              <a:buNone/>
              <a:defRPr sz="1700">
                <a:solidFill>
                  <a:schemeClr val="tx1">
                    <a:tint val="75000"/>
                  </a:schemeClr>
                </a:solidFill>
              </a:defRPr>
            </a:lvl3pPr>
            <a:lvl4pPr marL="1478859" indent="0">
              <a:buNone/>
              <a:defRPr sz="1500">
                <a:solidFill>
                  <a:schemeClr val="tx1">
                    <a:tint val="75000"/>
                  </a:schemeClr>
                </a:solidFill>
              </a:defRPr>
            </a:lvl4pPr>
            <a:lvl5pPr marL="1971812" indent="0">
              <a:buNone/>
              <a:defRPr sz="1500">
                <a:solidFill>
                  <a:schemeClr val="tx1">
                    <a:tint val="75000"/>
                  </a:schemeClr>
                </a:solidFill>
              </a:defRPr>
            </a:lvl5pPr>
            <a:lvl6pPr marL="2464765" indent="0">
              <a:buNone/>
              <a:defRPr sz="1500">
                <a:solidFill>
                  <a:schemeClr val="tx1">
                    <a:tint val="75000"/>
                  </a:schemeClr>
                </a:solidFill>
              </a:defRPr>
            </a:lvl6pPr>
            <a:lvl7pPr marL="2957718" indent="0">
              <a:buNone/>
              <a:defRPr sz="1500">
                <a:solidFill>
                  <a:schemeClr val="tx1">
                    <a:tint val="75000"/>
                  </a:schemeClr>
                </a:solidFill>
              </a:defRPr>
            </a:lvl7pPr>
            <a:lvl8pPr marL="3450671" indent="0">
              <a:buNone/>
              <a:defRPr sz="1500">
                <a:solidFill>
                  <a:schemeClr val="tx1">
                    <a:tint val="75000"/>
                  </a:schemeClr>
                </a:solidFill>
              </a:defRPr>
            </a:lvl8pPr>
            <a:lvl9pPr marL="3943624" indent="0">
              <a:buNone/>
              <a:defRPr sz="15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B6DF261-9D55-4851-8F33-09E1EC5C9AC8}" type="datetimeFigureOut">
              <a:rPr lang="de-CH" smtClean="0"/>
              <a:t>16.12.2025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175484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398326" y="2318809"/>
            <a:ext cx="3496396" cy="655788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071755" y="2318809"/>
            <a:ext cx="3496396" cy="6557881"/>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CB6DF261-9D55-4851-8F33-09E1EC5C9AC8}" type="datetimeFigureOut">
              <a:rPr lang="de-CH" smtClean="0"/>
              <a:t>16.12.2025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42600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1098" y="298478"/>
            <a:ext cx="9559767" cy="1242219"/>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531100" y="1668369"/>
            <a:ext cx="4693211" cy="695297"/>
          </a:xfrm>
        </p:spPr>
        <p:txBody>
          <a:bodyPr anchor="b"/>
          <a:lstStyle>
            <a:lvl1pPr marL="0" indent="0">
              <a:buNone/>
              <a:defRPr sz="2600" b="1"/>
            </a:lvl1pPr>
            <a:lvl2pPr marL="492953" indent="0">
              <a:buNone/>
              <a:defRPr sz="2200" b="1"/>
            </a:lvl2pPr>
            <a:lvl3pPr marL="985906" indent="0">
              <a:buNone/>
              <a:defRPr sz="1900" b="1"/>
            </a:lvl3pPr>
            <a:lvl4pPr marL="1478859" indent="0">
              <a:buNone/>
              <a:defRPr sz="1700" b="1"/>
            </a:lvl4pPr>
            <a:lvl5pPr marL="1971812" indent="0">
              <a:buNone/>
              <a:defRPr sz="1700" b="1"/>
            </a:lvl5pPr>
            <a:lvl6pPr marL="2464765" indent="0">
              <a:buNone/>
              <a:defRPr sz="1700" b="1"/>
            </a:lvl6pPr>
            <a:lvl7pPr marL="2957718" indent="0">
              <a:buNone/>
              <a:defRPr sz="1700" b="1"/>
            </a:lvl7pPr>
            <a:lvl8pPr marL="3450671" indent="0">
              <a:buNone/>
              <a:defRPr sz="1700" b="1"/>
            </a:lvl8pPr>
            <a:lvl9pPr marL="3943624" indent="0">
              <a:buNone/>
              <a:defRPr sz="1700" b="1"/>
            </a:lvl9pPr>
          </a:lstStyle>
          <a:p>
            <a:pPr lvl="0"/>
            <a:r>
              <a:rPr lang="de-DE"/>
              <a:t>Textmasterformat bearbeiten</a:t>
            </a:r>
          </a:p>
        </p:txBody>
      </p:sp>
      <p:sp>
        <p:nvSpPr>
          <p:cNvPr id="4" name="Inhaltsplatzhalter 3"/>
          <p:cNvSpPr>
            <a:spLocks noGrp="1"/>
          </p:cNvSpPr>
          <p:nvPr>
            <p:ph sz="half" idx="2"/>
          </p:nvPr>
        </p:nvSpPr>
        <p:spPr>
          <a:xfrm>
            <a:off x="531100" y="2363666"/>
            <a:ext cx="4693211" cy="4294282"/>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395812" y="1668369"/>
            <a:ext cx="4695056" cy="695297"/>
          </a:xfrm>
        </p:spPr>
        <p:txBody>
          <a:bodyPr anchor="b"/>
          <a:lstStyle>
            <a:lvl1pPr marL="0" indent="0">
              <a:buNone/>
              <a:defRPr sz="2600" b="1"/>
            </a:lvl1pPr>
            <a:lvl2pPr marL="492953" indent="0">
              <a:buNone/>
              <a:defRPr sz="2200" b="1"/>
            </a:lvl2pPr>
            <a:lvl3pPr marL="985906" indent="0">
              <a:buNone/>
              <a:defRPr sz="1900" b="1"/>
            </a:lvl3pPr>
            <a:lvl4pPr marL="1478859" indent="0">
              <a:buNone/>
              <a:defRPr sz="1700" b="1"/>
            </a:lvl4pPr>
            <a:lvl5pPr marL="1971812" indent="0">
              <a:buNone/>
              <a:defRPr sz="1700" b="1"/>
            </a:lvl5pPr>
            <a:lvl6pPr marL="2464765" indent="0">
              <a:buNone/>
              <a:defRPr sz="1700" b="1"/>
            </a:lvl6pPr>
            <a:lvl7pPr marL="2957718" indent="0">
              <a:buNone/>
              <a:defRPr sz="1700" b="1"/>
            </a:lvl7pPr>
            <a:lvl8pPr marL="3450671" indent="0">
              <a:buNone/>
              <a:defRPr sz="1700" b="1"/>
            </a:lvl8pPr>
            <a:lvl9pPr marL="3943624" indent="0">
              <a:buNone/>
              <a:defRPr sz="1700" b="1"/>
            </a:lvl9pPr>
          </a:lstStyle>
          <a:p>
            <a:pPr lvl="0"/>
            <a:r>
              <a:rPr lang="de-DE"/>
              <a:t>Textmasterformat bearbeiten</a:t>
            </a:r>
          </a:p>
        </p:txBody>
      </p:sp>
      <p:sp>
        <p:nvSpPr>
          <p:cNvPr id="6" name="Inhaltsplatzhalter 5"/>
          <p:cNvSpPr>
            <a:spLocks noGrp="1"/>
          </p:cNvSpPr>
          <p:nvPr>
            <p:ph sz="quarter" idx="4"/>
          </p:nvPr>
        </p:nvSpPr>
        <p:spPr>
          <a:xfrm>
            <a:off x="5395812" y="2363666"/>
            <a:ext cx="4695056" cy="4294282"/>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CB6DF261-9D55-4851-8F33-09E1EC5C9AC8}" type="datetimeFigureOut">
              <a:rPr lang="de-CH" smtClean="0"/>
              <a:t>16.12.2025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281299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CB6DF261-9D55-4851-8F33-09E1EC5C9AC8}" type="datetimeFigureOut">
              <a:rPr lang="de-CH" smtClean="0"/>
              <a:t>16.12.2025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314997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6DF261-9D55-4851-8F33-09E1EC5C9AC8}" type="datetimeFigureOut">
              <a:rPr lang="de-CH" smtClean="0"/>
              <a:t>16.12.2025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252152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1101" y="296753"/>
            <a:ext cx="3494553" cy="1262922"/>
          </a:xfrm>
        </p:spPr>
        <p:txBody>
          <a:bodyPr anchor="b"/>
          <a:lstStyle>
            <a:lvl1pPr algn="l">
              <a:defRPr sz="2200" b="1"/>
            </a:lvl1pPr>
          </a:lstStyle>
          <a:p>
            <a:r>
              <a:rPr lang="de-DE"/>
              <a:t>Titelmasterformat durch Klicken bearbeiten</a:t>
            </a:r>
            <a:endParaRPr lang="de-CH"/>
          </a:p>
        </p:txBody>
      </p:sp>
      <p:sp>
        <p:nvSpPr>
          <p:cNvPr id="3" name="Inhaltsplatzhalter 2"/>
          <p:cNvSpPr>
            <a:spLocks noGrp="1"/>
          </p:cNvSpPr>
          <p:nvPr>
            <p:ph idx="1"/>
          </p:nvPr>
        </p:nvSpPr>
        <p:spPr>
          <a:xfrm>
            <a:off x="4152895" y="296756"/>
            <a:ext cx="5937973" cy="6361196"/>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31101" y="1559678"/>
            <a:ext cx="3494553" cy="5098274"/>
          </a:xfrm>
        </p:spPr>
        <p:txBody>
          <a:bodyPr/>
          <a:lstStyle>
            <a:lvl1pPr marL="0" indent="0">
              <a:buNone/>
              <a:defRPr sz="1500"/>
            </a:lvl1pPr>
            <a:lvl2pPr marL="492953" indent="0">
              <a:buNone/>
              <a:defRPr sz="1300"/>
            </a:lvl2pPr>
            <a:lvl3pPr marL="985906" indent="0">
              <a:buNone/>
              <a:defRPr sz="1100"/>
            </a:lvl3pPr>
            <a:lvl4pPr marL="1478859" indent="0">
              <a:buNone/>
              <a:defRPr sz="1000"/>
            </a:lvl4pPr>
            <a:lvl5pPr marL="1971812" indent="0">
              <a:buNone/>
              <a:defRPr sz="1000"/>
            </a:lvl5pPr>
            <a:lvl6pPr marL="2464765" indent="0">
              <a:buNone/>
              <a:defRPr sz="1000"/>
            </a:lvl6pPr>
            <a:lvl7pPr marL="2957718" indent="0">
              <a:buNone/>
              <a:defRPr sz="1000"/>
            </a:lvl7pPr>
            <a:lvl8pPr marL="3450671" indent="0">
              <a:buNone/>
              <a:defRPr sz="1000"/>
            </a:lvl8pPr>
            <a:lvl9pPr marL="39436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B6DF261-9D55-4851-8F33-09E1EC5C9AC8}" type="datetimeFigureOut">
              <a:rPr lang="de-CH" smtClean="0"/>
              <a:t>16.12.2025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229582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81979" y="5217320"/>
            <a:ext cx="6373178" cy="615934"/>
          </a:xfrm>
        </p:spPr>
        <p:txBody>
          <a:bodyPr anchor="b"/>
          <a:lstStyle>
            <a:lvl1pPr algn="l">
              <a:defRPr sz="2200" b="1"/>
            </a:lvl1pPr>
          </a:lstStyle>
          <a:p>
            <a:r>
              <a:rPr lang="de-DE"/>
              <a:t>Titelmasterformat durch Klicken bearbeiten</a:t>
            </a:r>
            <a:endParaRPr lang="de-CH"/>
          </a:p>
        </p:txBody>
      </p:sp>
      <p:sp>
        <p:nvSpPr>
          <p:cNvPr id="3" name="Bildplatzhalter 2"/>
          <p:cNvSpPr>
            <a:spLocks noGrp="1"/>
          </p:cNvSpPr>
          <p:nvPr>
            <p:ph type="pic" idx="1"/>
          </p:nvPr>
        </p:nvSpPr>
        <p:spPr>
          <a:xfrm>
            <a:off x="2081979" y="665967"/>
            <a:ext cx="6373178" cy="4471988"/>
          </a:xfrm>
        </p:spPr>
        <p:txBody>
          <a:bodyPr/>
          <a:lstStyle>
            <a:lvl1pPr marL="0" indent="0">
              <a:buNone/>
              <a:defRPr sz="3500"/>
            </a:lvl1pPr>
            <a:lvl2pPr marL="492953" indent="0">
              <a:buNone/>
              <a:defRPr sz="3000"/>
            </a:lvl2pPr>
            <a:lvl3pPr marL="985906" indent="0">
              <a:buNone/>
              <a:defRPr sz="2600"/>
            </a:lvl3pPr>
            <a:lvl4pPr marL="1478859" indent="0">
              <a:buNone/>
              <a:defRPr sz="2200"/>
            </a:lvl4pPr>
            <a:lvl5pPr marL="1971812" indent="0">
              <a:buNone/>
              <a:defRPr sz="2200"/>
            </a:lvl5pPr>
            <a:lvl6pPr marL="2464765" indent="0">
              <a:buNone/>
              <a:defRPr sz="2200"/>
            </a:lvl6pPr>
            <a:lvl7pPr marL="2957718" indent="0">
              <a:buNone/>
              <a:defRPr sz="2200"/>
            </a:lvl7pPr>
            <a:lvl8pPr marL="3450671" indent="0">
              <a:buNone/>
              <a:defRPr sz="2200"/>
            </a:lvl8pPr>
            <a:lvl9pPr marL="3943624" indent="0">
              <a:buNone/>
              <a:defRPr sz="2200"/>
            </a:lvl9pPr>
          </a:lstStyle>
          <a:p>
            <a:endParaRPr lang="de-CH"/>
          </a:p>
        </p:txBody>
      </p:sp>
      <p:sp>
        <p:nvSpPr>
          <p:cNvPr id="4" name="Textplatzhalter 3"/>
          <p:cNvSpPr>
            <a:spLocks noGrp="1"/>
          </p:cNvSpPr>
          <p:nvPr>
            <p:ph type="body" sz="half" idx="2"/>
          </p:nvPr>
        </p:nvSpPr>
        <p:spPr>
          <a:xfrm>
            <a:off x="2081979" y="5833254"/>
            <a:ext cx="6373178" cy="874729"/>
          </a:xfrm>
        </p:spPr>
        <p:txBody>
          <a:bodyPr/>
          <a:lstStyle>
            <a:lvl1pPr marL="0" indent="0">
              <a:buNone/>
              <a:defRPr sz="1500"/>
            </a:lvl1pPr>
            <a:lvl2pPr marL="492953" indent="0">
              <a:buNone/>
              <a:defRPr sz="1300"/>
            </a:lvl2pPr>
            <a:lvl3pPr marL="985906" indent="0">
              <a:buNone/>
              <a:defRPr sz="1100"/>
            </a:lvl3pPr>
            <a:lvl4pPr marL="1478859" indent="0">
              <a:buNone/>
              <a:defRPr sz="1000"/>
            </a:lvl4pPr>
            <a:lvl5pPr marL="1971812" indent="0">
              <a:buNone/>
              <a:defRPr sz="1000"/>
            </a:lvl5pPr>
            <a:lvl6pPr marL="2464765" indent="0">
              <a:buNone/>
              <a:defRPr sz="1000"/>
            </a:lvl6pPr>
            <a:lvl7pPr marL="2957718" indent="0">
              <a:buNone/>
              <a:defRPr sz="1000"/>
            </a:lvl7pPr>
            <a:lvl8pPr marL="3450671" indent="0">
              <a:buNone/>
              <a:defRPr sz="1000"/>
            </a:lvl8pPr>
            <a:lvl9pPr marL="39436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B6DF261-9D55-4851-8F33-09E1EC5C9AC8}" type="datetimeFigureOut">
              <a:rPr lang="de-CH" smtClean="0"/>
              <a:t>16.12.2025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30E0FC-6E16-48EE-9DE0-7B6DDBD725E6}" type="slidenum">
              <a:rPr lang="de-CH" smtClean="0"/>
              <a:t>‹Nr.›</a:t>
            </a:fld>
            <a:endParaRPr lang="de-CH"/>
          </a:p>
        </p:txBody>
      </p:sp>
    </p:spTree>
    <p:extLst>
      <p:ext uri="{BB962C8B-B14F-4D97-AF65-F5344CB8AC3E}">
        <p14:creationId xmlns:p14="http://schemas.microsoft.com/office/powerpoint/2010/main" val="363303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1098" y="298478"/>
            <a:ext cx="9559767" cy="1242219"/>
          </a:xfrm>
          <a:prstGeom prst="rect">
            <a:avLst/>
          </a:prstGeom>
        </p:spPr>
        <p:txBody>
          <a:bodyPr vert="horz" lIns="98591" tIns="49295" rIns="98591" bIns="49295"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531098" y="1739110"/>
            <a:ext cx="9559767" cy="4918842"/>
          </a:xfrm>
          <a:prstGeom prst="rect">
            <a:avLst/>
          </a:prstGeom>
        </p:spPr>
        <p:txBody>
          <a:bodyPr vert="horz" lIns="98591" tIns="49295" rIns="98591" bIns="49295"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531098" y="6908121"/>
            <a:ext cx="2478458" cy="396820"/>
          </a:xfrm>
          <a:prstGeom prst="rect">
            <a:avLst/>
          </a:prstGeom>
        </p:spPr>
        <p:txBody>
          <a:bodyPr vert="horz" lIns="98591" tIns="49295" rIns="98591" bIns="49295" rtlCol="0" anchor="ctr"/>
          <a:lstStyle>
            <a:lvl1pPr algn="l">
              <a:defRPr sz="1300">
                <a:solidFill>
                  <a:schemeClr val="tx1">
                    <a:tint val="75000"/>
                  </a:schemeClr>
                </a:solidFill>
              </a:defRPr>
            </a:lvl1pPr>
          </a:lstStyle>
          <a:p>
            <a:fld id="{CB6DF261-9D55-4851-8F33-09E1EC5C9AC8}" type="datetimeFigureOut">
              <a:rPr lang="de-CH" smtClean="0"/>
              <a:t>16.12.2025</a:t>
            </a:fld>
            <a:endParaRPr lang="de-CH"/>
          </a:p>
        </p:txBody>
      </p:sp>
      <p:sp>
        <p:nvSpPr>
          <p:cNvPr id="5" name="Fußzeilenplatzhalter 4"/>
          <p:cNvSpPr>
            <a:spLocks noGrp="1"/>
          </p:cNvSpPr>
          <p:nvPr>
            <p:ph type="ftr" sz="quarter" idx="3"/>
          </p:nvPr>
        </p:nvSpPr>
        <p:spPr>
          <a:xfrm>
            <a:off x="3629171" y="6908121"/>
            <a:ext cx="3363622" cy="396820"/>
          </a:xfrm>
          <a:prstGeom prst="rect">
            <a:avLst/>
          </a:prstGeom>
        </p:spPr>
        <p:txBody>
          <a:bodyPr vert="horz" lIns="98591" tIns="49295" rIns="98591" bIns="49295" rtlCol="0" anchor="ctr"/>
          <a:lstStyle>
            <a:lvl1pPr algn="ctr">
              <a:defRPr sz="13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7612407" y="6908121"/>
            <a:ext cx="2478458" cy="396820"/>
          </a:xfrm>
          <a:prstGeom prst="rect">
            <a:avLst/>
          </a:prstGeom>
        </p:spPr>
        <p:txBody>
          <a:bodyPr vert="horz" lIns="98591" tIns="49295" rIns="98591" bIns="49295" rtlCol="0" anchor="ctr"/>
          <a:lstStyle>
            <a:lvl1pPr algn="r">
              <a:defRPr sz="1300">
                <a:solidFill>
                  <a:schemeClr val="tx1">
                    <a:tint val="75000"/>
                  </a:schemeClr>
                </a:solidFill>
              </a:defRPr>
            </a:lvl1pPr>
          </a:lstStyle>
          <a:p>
            <a:fld id="{1E30E0FC-6E16-48EE-9DE0-7B6DDBD725E6}" type="slidenum">
              <a:rPr lang="de-CH" smtClean="0"/>
              <a:t>‹Nr.›</a:t>
            </a:fld>
            <a:endParaRPr lang="de-CH"/>
          </a:p>
        </p:txBody>
      </p:sp>
    </p:spTree>
    <p:extLst>
      <p:ext uri="{BB962C8B-B14F-4D97-AF65-F5344CB8AC3E}">
        <p14:creationId xmlns:p14="http://schemas.microsoft.com/office/powerpoint/2010/main" val="235375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85906" rtl="0" eaLnBrk="1" latinLnBrk="0" hangingPunct="1">
        <a:spcBef>
          <a:spcPct val="0"/>
        </a:spcBef>
        <a:buNone/>
        <a:defRPr sz="4700" kern="1200">
          <a:solidFill>
            <a:schemeClr val="tx1"/>
          </a:solidFill>
          <a:latin typeface="+mj-lt"/>
          <a:ea typeface="+mj-ea"/>
          <a:cs typeface="+mj-cs"/>
        </a:defRPr>
      </a:lvl1pPr>
    </p:titleStyle>
    <p:bodyStyle>
      <a:lvl1pPr marL="369715" indent="-369715" algn="l" defTabSz="98590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1049" indent="-308096" algn="l" defTabSz="985906"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32383" indent="-246477" algn="l" defTabSz="98590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5336"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18289"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11242"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04195"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97148"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90101" indent="-246477" algn="l" defTabSz="98590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de-DE"/>
      </a:defPPr>
      <a:lvl1pPr marL="0" algn="l" defTabSz="985906" rtl="0" eaLnBrk="1" latinLnBrk="0" hangingPunct="1">
        <a:defRPr sz="1900" kern="1200">
          <a:solidFill>
            <a:schemeClr val="tx1"/>
          </a:solidFill>
          <a:latin typeface="+mn-lt"/>
          <a:ea typeface="+mn-ea"/>
          <a:cs typeface="+mn-cs"/>
        </a:defRPr>
      </a:lvl1pPr>
      <a:lvl2pPr marL="492953" algn="l" defTabSz="985906" rtl="0" eaLnBrk="1" latinLnBrk="0" hangingPunct="1">
        <a:defRPr sz="1900" kern="1200">
          <a:solidFill>
            <a:schemeClr val="tx1"/>
          </a:solidFill>
          <a:latin typeface="+mn-lt"/>
          <a:ea typeface="+mn-ea"/>
          <a:cs typeface="+mn-cs"/>
        </a:defRPr>
      </a:lvl2pPr>
      <a:lvl3pPr marL="985906" algn="l" defTabSz="985906" rtl="0" eaLnBrk="1" latinLnBrk="0" hangingPunct="1">
        <a:defRPr sz="1900" kern="1200">
          <a:solidFill>
            <a:schemeClr val="tx1"/>
          </a:solidFill>
          <a:latin typeface="+mn-lt"/>
          <a:ea typeface="+mn-ea"/>
          <a:cs typeface="+mn-cs"/>
        </a:defRPr>
      </a:lvl3pPr>
      <a:lvl4pPr marL="1478859" algn="l" defTabSz="985906" rtl="0" eaLnBrk="1" latinLnBrk="0" hangingPunct="1">
        <a:defRPr sz="1900" kern="1200">
          <a:solidFill>
            <a:schemeClr val="tx1"/>
          </a:solidFill>
          <a:latin typeface="+mn-lt"/>
          <a:ea typeface="+mn-ea"/>
          <a:cs typeface="+mn-cs"/>
        </a:defRPr>
      </a:lvl4pPr>
      <a:lvl5pPr marL="1971812" algn="l" defTabSz="985906" rtl="0" eaLnBrk="1" latinLnBrk="0" hangingPunct="1">
        <a:defRPr sz="1900" kern="1200">
          <a:solidFill>
            <a:schemeClr val="tx1"/>
          </a:solidFill>
          <a:latin typeface="+mn-lt"/>
          <a:ea typeface="+mn-ea"/>
          <a:cs typeface="+mn-cs"/>
        </a:defRPr>
      </a:lvl5pPr>
      <a:lvl6pPr marL="2464765" algn="l" defTabSz="985906" rtl="0" eaLnBrk="1" latinLnBrk="0" hangingPunct="1">
        <a:defRPr sz="1900" kern="1200">
          <a:solidFill>
            <a:schemeClr val="tx1"/>
          </a:solidFill>
          <a:latin typeface="+mn-lt"/>
          <a:ea typeface="+mn-ea"/>
          <a:cs typeface="+mn-cs"/>
        </a:defRPr>
      </a:lvl6pPr>
      <a:lvl7pPr marL="2957718" algn="l" defTabSz="985906" rtl="0" eaLnBrk="1" latinLnBrk="0" hangingPunct="1">
        <a:defRPr sz="1900" kern="1200">
          <a:solidFill>
            <a:schemeClr val="tx1"/>
          </a:solidFill>
          <a:latin typeface="+mn-lt"/>
          <a:ea typeface="+mn-ea"/>
          <a:cs typeface="+mn-cs"/>
        </a:defRPr>
      </a:lvl7pPr>
      <a:lvl8pPr marL="3450671" algn="l" defTabSz="985906" rtl="0" eaLnBrk="1" latinLnBrk="0" hangingPunct="1">
        <a:defRPr sz="1900" kern="1200">
          <a:solidFill>
            <a:schemeClr val="tx1"/>
          </a:solidFill>
          <a:latin typeface="+mn-lt"/>
          <a:ea typeface="+mn-ea"/>
          <a:cs typeface="+mn-cs"/>
        </a:defRPr>
      </a:lvl8pPr>
      <a:lvl9pPr marL="3943624" algn="l" defTabSz="9859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kilchberg.ch/image.cfm?image=/pictures/Kehricht.jpg&amp;title=Kehricht"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kilchberg.ch/image.cfm?image=/pictures/Elektr_Geraete.jpg&amp;title=Elektrische%20Ger&#228;te" TargetMode="External"/><Relationship Id="rId18" Type="http://schemas.openxmlformats.org/officeDocument/2006/relationships/image" Target="../media/image15.jpeg"/><Relationship Id="rId26"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hyperlink" Target="http://www.kilchberg.ch/image.cfm?image=/pictures/Textilien_Schuhe.jpg&amp;title=Textilien%20Schuhe" TargetMode="External"/><Relationship Id="rId7" Type="http://schemas.openxmlformats.org/officeDocument/2006/relationships/hyperlink" Target="http://www.kilchberg.ch/image.cfm?image=/pictures/Oele.jpg&amp;title=Alt&#246;l" TargetMode="External"/><Relationship Id="rId12" Type="http://schemas.openxmlformats.org/officeDocument/2006/relationships/image" Target="../media/image12.jpeg"/><Relationship Id="rId17" Type="http://schemas.openxmlformats.org/officeDocument/2006/relationships/hyperlink" Target="http://www.kilchberg.ch/image.cfm?image=/pictures/Sperrgut.jpg&amp;title=Grobsperrgut" TargetMode="External"/><Relationship Id="rId25"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4.jpeg"/><Relationship Id="rId20" Type="http://schemas.openxmlformats.org/officeDocument/2006/relationships/image" Target="../media/image16.jpeg"/><Relationship Id="rId29" Type="http://schemas.openxmlformats.org/officeDocument/2006/relationships/hyperlink" Target="http://www.awel.zh.ch/internet/baudirektion/awel/de/abfall_rohstoffe_altlasten/abfall/abfallarten/pet.html"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kilchberg.ch/image.cfm?image=/pictures/Batterien.jpg&amp;title=Batterien" TargetMode="External"/><Relationship Id="rId24" Type="http://schemas.openxmlformats.org/officeDocument/2006/relationships/image" Target="../media/image18.jpeg"/><Relationship Id="rId5" Type="http://schemas.openxmlformats.org/officeDocument/2006/relationships/hyperlink" Target="http://www.kilchberg.ch/image.cfm?image=/pictures/Glas.jpg&amp;title=Glas" TargetMode="External"/><Relationship Id="rId15" Type="http://schemas.openxmlformats.org/officeDocument/2006/relationships/hyperlink" Target="http://www.kilchberg.ch/image.cfm?image=/pictures/Sonderabfaelle.jpg&amp;title=Sonderabf&#228;lle" TargetMode="External"/><Relationship Id="rId23" Type="http://schemas.openxmlformats.org/officeDocument/2006/relationships/hyperlink" Target="http://www.google.ch/url?sa=i&amp;rct=j&amp;q=&amp;esrc=s&amp;source=images&amp;cd=&amp;cad=rja&amp;uact=8&amp;docid=-MR69AsD8Cp4GM&amp;tbnid=flaFzDjbDAfORM:&amp;ved=0CAUQjRw&amp;url=http://www.neunforn.ch/versorgen-entsorgen/trennen-verwerten/abfallkalender&amp;ei=KPzVU-XyFcnaOJOMgKgP&amp;bvm=bv.71778758,d.bGE&amp;psig=AFQjCNFIYQkb1lytTw1AH8dCTAAown8c4A&amp;ust=1406619044448557" TargetMode="External"/><Relationship Id="rId28" Type="http://schemas.openxmlformats.org/officeDocument/2006/relationships/image" Target="../media/image21.jpeg"/><Relationship Id="rId10" Type="http://schemas.openxmlformats.org/officeDocument/2006/relationships/image" Target="../media/image11.jpeg"/><Relationship Id="rId19" Type="http://schemas.openxmlformats.org/officeDocument/2006/relationships/hyperlink" Target="http://www.kilchberg.ch/image.cfm?image=/pictures/Pneus.jpg&amp;title=Pneus" TargetMode="External"/><Relationship Id="rId4" Type="http://schemas.openxmlformats.org/officeDocument/2006/relationships/image" Target="../media/image8.png"/><Relationship Id="rId9" Type="http://schemas.openxmlformats.org/officeDocument/2006/relationships/hyperlink" Target="http://www.kilchberg.ch/image.cfm?image=/pictures/Metalle.jpg&amp;title=Metalle" TargetMode="External"/><Relationship Id="rId14" Type="http://schemas.openxmlformats.org/officeDocument/2006/relationships/image" Target="../media/image13.jpeg"/><Relationship Id="rId22" Type="http://schemas.openxmlformats.org/officeDocument/2006/relationships/image" Target="../media/image17.jpeg"/><Relationship Id="rId27" Type="http://schemas.openxmlformats.org/officeDocument/2006/relationships/hyperlink" Target="http://www.google.ch/url?sa=i&amp;rct=j&amp;q=&amp;esrc=s&amp;source=images&amp;cd=&amp;cad=rja&amp;uact=8&amp;ved=0CAQQjRw&amp;url=http://www.garten-treffpunkt.de/lexikon/pflanzengifte.aspx&amp;ei=hg_WU7m5NKr-ygOat4DACw&amp;bvm=bv.71778758,d.bGQ&amp;psig=AFQjCNHXiYqZhkRi-ksrgl91LBZl-7TU4w&amp;ust=1406624006900893" TargetMode="External"/><Relationship Id="rId30"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60537" y="29189"/>
            <a:ext cx="10500890" cy="7460338"/>
            <a:chOff x="60537" y="29189"/>
            <a:chExt cx="10500890" cy="7460338"/>
          </a:xfrm>
        </p:grpSpPr>
        <p:grpSp>
          <p:nvGrpSpPr>
            <p:cNvPr id="12" name="Gruppieren 11"/>
            <p:cNvGrpSpPr/>
            <p:nvPr/>
          </p:nvGrpSpPr>
          <p:grpSpPr>
            <a:xfrm>
              <a:off x="60537" y="29189"/>
              <a:ext cx="10500890" cy="7404479"/>
              <a:chOff x="60537" y="29189"/>
              <a:chExt cx="10500890" cy="7404479"/>
            </a:xfrm>
          </p:grpSpPr>
          <p:grpSp>
            <p:nvGrpSpPr>
              <p:cNvPr id="4" name="Gruppieren 3"/>
              <p:cNvGrpSpPr/>
              <p:nvPr/>
            </p:nvGrpSpPr>
            <p:grpSpPr>
              <a:xfrm>
                <a:off x="60537" y="29189"/>
                <a:ext cx="9325601" cy="5745104"/>
                <a:chOff x="1136357" y="655607"/>
                <a:chExt cx="9376971" cy="6202393"/>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254" t="18032" r="-12077" b="8904"/>
                <a:stretch/>
              </p:blipFill>
              <p:spPr bwMode="auto">
                <a:xfrm>
                  <a:off x="1136357" y="2419350"/>
                  <a:ext cx="9376971"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47" t="26526" r="1182" b="9110"/>
                <a:stretch/>
              </p:blipFill>
              <p:spPr bwMode="auto">
                <a:xfrm>
                  <a:off x="1136357" y="655607"/>
                  <a:ext cx="7934694" cy="391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546" t="19191" r="5823" b="8623"/>
              <a:stretch/>
            </p:blipFill>
            <p:spPr bwMode="auto">
              <a:xfrm>
                <a:off x="2330585" y="3371726"/>
                <a:ext cx="8230842" cy="406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Ellipse 5"/>
            <p:cNvSpPr/>
            <p:nvPr/>
          </p:nvSpPr>
          <p:spPr>
            <a:xfrm>
              <a:off x="1869653" y="2218667"/>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p:cNvSpPr/>
            <p:nvPr/>
          </p:nvSpPr>
          <p:spPr>
            <a:xfrm>
              <a:off x="2348540" y="2968735"/>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p:cNvSpPr/>
            <p:nvPr/>
          </p:nvSpPr>
          <p:spPr>
            <a:xfrm>
              <a:off x="2134579" y="3651031"/>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Ellipse 21"/>
            <p:cNvSpPr/>
            <p:nvPr/>
          </p:nvSpPr>
          <p:spPr>
            <a:xfrm>
              <a:off x="2559173" y="3725745"/>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1639188" y="2122844"/>
              <a:ext cx="307287" cy="231914"/>
            </a:xfrm>
            <a:prstGeom prst="rect">
              <a:avLst/>
            </a:prstGeom>
            <a:noFill/>
          </p:spPr>
          <p:txBody>
            <a:bodyPr wrap="square" rtlCol="0">
              <a:spAutoFit/>
            </a:bodyPr>
            <a:lstStyle/>
            <a:p>
              <a:r>
                <a:rPr lang="de-CH" sz="900" b="1" dirty="0">
                  <a:solidFill>
                    <a:srgbClr val="C00000"/>
                  </a:solidFill>
                </a:rPr>
                <a:t>13</a:t>
              </a:r>
            </a:p>
          </p:txBody>
        </p:sp>
        <p:sp>
          <p:nvSpPr>
            <p:cNvPr id="26" name="Textfeld 25"/>
            <p:cNvSpPr txBox="1"/>
            <p:nvPr/>
          </p:nvSpPr>
          <p:spPr>
            <a:xfrm>
              <a:off x="2357117" y="2850846"/>
              <a:ext cx="338016" cy="231914"/>
            </a:xfrm>
            <a:prstGeom prst="rect">
              <a:avLst/>
            </a:prstGeom>
            <a:noFill/>
          </p:spPr>
          <p:txBody>
            <a:bodyPr wrap="square" rtlCol="0">
              <a:spAutoFit/>
            </a:bodyPr>
            <a:lstStyle/>
            <a:p>
              <a:r>
                <a:rPr lang="de-CH" sz="900" b="1" dirty="0">
                  <a:solidFill>
                    <a:srgbClr val="C00000"/>
                  </a:solidFill>
                </a:rPr>
                <a:t>15</a:t>
              </a:r>
            </a:p>
          </p:txBody>
        </p:sp>
        <p:sp>
          <p:nvSpPr>
            <p:cNvPr id="28" name="Textfeld 27"/>
            <p:cNvSpPr txBox="1"/>
            <p:nvPr/>
          </p:nvSpPr>
          <p:spPr>
            <a:xfrm>
              <a:off x="2299698" y="3071931"/>
              <a:ext cx="307287" cy="231914"/>
            </a:xfrm>
            <a:prstGeom prst="rect">
              <a:avLst/>
            </a:prstGeom>
            <a:noFill/>
          </p:spPr>
          <p:txBody>
            <a:bodyPr wrap="square" rtlCol="0">
              <a:spAutoFit/>
            </a:bodyPr>
            <a:lstStyle/>
            <a:p>
              <a:r>
                <a:rPr lang="de-CH" sz="900" b="1" dirty="0">
                  <a:solidFill>
                    <a:srgbClr val="C00000"/>
                  </a:solidFill>
                </a:rPr>
                <a:t>16</a:t>
              </a:r>
            </a:p>
          </p:txBody>
        </p:sp>
        <p:sp>
          <p:nvSpPr>
            <p:cNvPr id="29" name="Ellipse 28"/>
            <p:cNvSpPr/>
            <p:nvPr/>
          </p:nvSpPr>
          <p:spPr>
            <a:xfrm>
              <a:off x="2323228" y="3223790"/>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Textfeld 29"/>
            <p:cNvSpPr txBox="1"/>
            <p:nvPr/>
          </p:nvSpPr>
          <p:spPr>
            <a:xfrm>
              <a:off x="2094316" y="3606945"/>
              <a:ext cx="307287" cy="231914"/>
            </a:xfrm>
            <a:prstGeom prst="rect">
              <a:avLst/>
            </a:prstGeom>
            <a:noFill/>
          </p:spPr>
          <p:txBody>
            <a:bodyPr wrap="square" rtlCol="0">
              <a:spAutoFit/>
            </a:bodyPr>
            <a:lstStyle/>
            <a:p>
              <a:r>
                <a:rPr lang="de-CH" sz="900" b="1" dirty="0">
                  <a:solidFill>
                    <a:srgbClr val="C00000"/>
                  </a:solidFill>
                </a:rPr>
                <a:t>17</a:t>
              </a:r>
            </a:p>
          </p:txBody>
        </p:sp>
        <p:sp>
          <p:nvSpPr>
            <p:cNvPr id="31" name="Ellipse 30"/>
            <p:cNvSpPr/>
            <p:nvPr/>
          </p:nvSpPr>
          <p:spPr>
            <a:xfrm>
              <a:off x="2439591" y="4348948"/>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Ellipse 31"/>
            <p:cNvSpPr/>
            <p:nvPr/>
          </p:nvSpPr>
          <p:spPr>
            <a:xfrm>
              <a:off x="2554083" y="4873206"/>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p:cNvSpPr txBox="1"/>
            <p:nvPr/>
          </p:nvSpPr>
          <p:spPr>
            <a:xfrm>
              <a:off x="2448074" y="4279954"/>
              <a:ext cx="307287" cy="231914"/>
            </a:xfrm>
            <a:prstGeom prst="rect">
              <a:avLst/>
            </a:prstGeom>
            <a:noFill/>
          </p:spPr>
          <p:txBody>
            <a:bodyPr wrap="square" rtlCol="0">
              <a:spAutoFit/>
            </a:bodyPr>
            <a:lstStyle/>
            <a:p>
              <a:r>
                <a:rPr lang="de-CH" sz="900" b="1" dirty="0">
                  <a:solidFill>
                    <a:srgbClr val="C00000"/>
                  </a:solidFill>
                </a:rPr>
                <a:t>18</a:t>
              </a:r>
            </a:p>
          </p:txBody>
        </p:sp>
        <p:sp>
          <p:nvSpPr>
            <p:cNvPr id="34" name="Textfeld 33"/>
            <p:cNvSpPr txBox="1"/>
            <p:nvPr/>
          </p:nvSpPr>
          <p:spPr>
            <a:xfrm>
              <a:off x="2330585" y="4699696"/>
              <a:ext cx="307287" cy="231914"/>
            </a:xfrm>
            <a:prstGeom prst="rect">
              <a:avLst/>
            </a:prstGeom>
            <a:noFill/>
          </p:spPr>
          <p:txBody>
            <a:bodyPr wrap="square" rtlCol="0">
              <a:spAutoFit/>
            </a:bodyPr>
            <a:lstStyle/>
            <a:p>
              <a:r>
                <a:rPr lang="de-CH" sz="900" b="1" dirty="0">
                  <a:solidFill>
                    <a:srgbClr val="C00000"/>
                  </a:solidFill>
                </a:rPr>
                <a:t>19</a:t>
              </a:r>
            </a:p>
          </p:txBody>
        </p:sp>
        <p:sp>
          <p:nvSpPr>
            <p:cNvPr id="35" name="Textfeld 34"/>
            <p:cNvSpPr txBox="1"/>
            <p:nvPr/>
          </p:nvSpPr>
          <p:spPr>
            <a:xfrm>
              <a:off x="2484230" y="3711533"/>
              <a:ext cx="307287" cy="231914"/>
            </a:xfrm>
            <a:prstGeom prst="rect">
              <a:avLst/>
            </a:prstGeom>
            <a:noFill/>
          </p:spPr>
          <p:txBody>
            <a:bodyPr wrap="square" rtlCol="0">
              <a:spAutoFit/>
            </a:bodyPr>
            <a:lstStyle/>
            <a:p>
              <a:r>
                <a:rPr lang="de-CH" sz="900" b="1" dirty="0">
                  <a:solidFill>
                    <a:srgbClr val="C00000"/>
                  </a:solidFill>
                </a:rPr>
                <a:t>9</a:t>
              </a:r>
            </a:p>
          </p:txBody>
        </p:sp>
        <p:sp>
          <p:nvSpPr>
            <p:cNvPr id="36" name="Ellipse 35"/>
            <p:cNvSpPr/>
            <p:nvPr/>
          </p:nvSpPr>
          <p:spPr>
            <a:xfrm>
              <a:off x="3187598" y="3332143"/>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extfeld 37"/>
            <p:cNvSpPr txBox="1"/>
            <p:nvPr/>
          </p:nvSpPr>
          <p:spPr>
            <a:xfrm>
              <a:off x="3021985" y="3303844"/>
              <a:ext cx="307287" cy="231914"/>
            </a:xfrm>
            <a:prstGeom prst="rect">
              <a:avLst/>
            </a:prstGeom>
            <a:noFill/>
          </p:spPr>
          <p:txBody>
            <a:bodyPr wrap="square" rtlCol="0">
              <a:spAutoFit/>
            </a:bodyPr>
            <a:lstStyle/>
            <a:p>
              <a:r>
                <a:rPr lang="de-CH" sz="900" b="1" dirty="0">
                  <a:solidFill>
                    <a:srgbClr val="C00000"/>
                  </a:solidFill>
                </a:rPr>
                <a:t>8</a:t>
              </a:r>
            </a:p>
          </p:txBody>
        </p:sp>
        <p:sp>
          <p:nvSpPr>
            <p:cNvPr id="39" name="Ellipse 38"/>
            <p:cNvSpPr/>
            <p:nvPr/>
          </p:nvSpPr>
          <p:spPr>
            <a:xfrm>
              <a:off x="3144808" y="4454456"/>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p:cNvSpPr txBox="1"/>
            <p:nvPr/>
          </p:nvSpPr>
          <p:spPr>
            <a:xfrm>
              <a:off x="2983662" y="4326422"/>
              <a:ext cx="338016" cy="231914"/>
            </a:xfrm>
            <a:prstGeom prst="rect">
              <a:avLst/>
            </a:prstGeom>
            <a:noFill/>
          </p:spPr>
          <p:txBody>
            <a:bodyPr wrap="square" rtlCol="0">
              <a:spAutoFit/>
            </a:bodyPr>
            <a:lstStyle/>
            <a:p>
              <a:r>
                <a:rPr lang="de-CH" sz="900" b="1" dirty="0">
                  <a:solidFill>
                    <a:srgbClr val="C00000"/>
                  </a:solidFill>
                </a:rPr>
                <a:t>1</a:t>
              </a:r>
            </a:p>
          </p:txBody>
        </p:sp>
        <p:sp>
          <p:nvSpPr>
            <p:cNvPr id="42" name="Ellipse 41"/>
            <p:cNvSpPr/>
            <p:nvPr/>
          </p:nvSpPr>
          <p:spPr>
            <a:xfrm>
              <a:off x="3778986" y="4241120"/>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Textfeld 42"/>
            <p:cNvSpPr txBox="1"/>
            <p:nvPr/>
          </p:nvSpPr>
          <p:spPr>
            <a:xfrm>
              <a:off x="3655887" y="4063511"/>
              <a:ext cx="154147" cy="230832"/>
            </a:xfrm>
            <a:prstGeom prst="rect">
              <a:avLst/>
            </a:prstGeom>
            <a:noFill/>
          </p:spPr>
          <p:txBody>
            <a:bodyPr wrap="square" rtlCol="0">
              <a:spAutoFit/>
            </a:bodyPr>
            <a:lstStyle/>
            <a:p>
              <a:r>
                <a:rPr lang="de-CH" sz="900" b="1" dirty="0">
                  <a:solidFill>
                    <a:srgbClr val="C00000"/>
                  </a:solidFill>
                </a:rPr>
                <a:t>7</a:t>
              </a:r>
            </a:p>
          </p:txBody>
        </p:sp>
        <p:sp>
          <p:nvSpPr>
            <p:cNvPr id="44" name="Ellipse 43"/>
            <p:cNvSpPr/>
            <p:nvPr/>
          </p:nvSpPr>
          <p:spPr>
            <a:xfrm>
              <a:off x="1792831" y="154124"/>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5" name="Textfeld 44"/>
            <p:cNvSpPr txBox="1"/>
            <p:nvPr/>
          </p:nvSpPr>
          <p:spPr>
            <a:xfrm>
              <a:off x="1639188" y="203963"/>
              <a:ext cx="307287" cy="231914"/>
            </a:xfrm>
            <a:prstGeom prst="rect">
              <a:avLst/>
            </a:prstGeom>
            <a:noFill/>
          </p:spPr>
          <p:txBody>
            <a:bodyPr wrap="square" rtlCol="0">
              <a:spAutoFit/>
            </a:bodyPr>
            <a:lstStyle/>
            <a:p>
              <a:r>
                <a:rPr lang="de-CH" sz="900" b="1" dirty="0">
                  <a:solidFill>
                    <a:srgbClr val="C00000"/>
                  </a:solidFill>
                </a:rPr>
                <a:t>12</a:t>
              </a:r>
            </a:p>
          </p:txBody>
        </p:sp>
        <p:sp>
          <p:nvSpPr>
            <p:cNvPr id="46" name="Ellipse 45"/>
            <p:cNvSpPr/>
            <p:nvPr/>
          </p:nvSpPr>
          <p:spPr>
            <a:xfrm>
              <a:off x="4740116" y="5269959"/>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Textfeld 46"/>
            <p:cNvSpPr txBox="1"/>
            <p:nvPr/>
          </p:nvSpPr>
          <p:spPr>
            <a:xfrm>
              <a:off x="4712069" y="5242285"/>
              <a:ext cx="279352" cy="231914"/>
            </a:xfrm>
            <a:prstGeom prst="rect">
              <a:avLst/>
            </a:prstGeom>
            <a:noFill/>
          </p:spPr>
          <p:txBody>
            <a:bodyPr wrap="square" rtlCol="0">
              <a:spAutoFit/>
            </a:bodyPr>
            <a:lstStyle/>
            <a:p>
              <a:r>
                <a:rPr lang="de-CH" sz="900" b="1" dirty="0">
                  <a:solidFill>
                    <a:srgbClr val="C00000"/>
                  </a:solidFill>
                </a:rPr>
                <a:t>6</a:t>
              </a:r>
            </a:p>
          </p:txBody>
        </p:sp>
        <p:sp>
          <p:nvSpPr>
            <p:cNvPr id="48" name="Ellipse 47"/>
            <p:cNvSpPr/>
            <p:nvPr/>
          </p:nvSpPr>
          <p:spPr>
            <a:xfrm>
              <a:off x="5867156" y="6140715"/>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Textfeld 48"/>
            <p:cNvSpPr txBox="1"/>
            <p:nvPr/>
          </p:nvSpPr>
          <p:spPr>
            <a:xfrm>
              <a:off x="5827286" y="5988208"/>
              <a:ext cx="279352" cy="231914"/>
            </a:xfrm>
            <a:prstGeom prst="rect">
              <a:avLst/>
            </a:prstGeom>
            <a:noFill/>
          </p:spPr>
          <p:txBody>
            <a:bodyPr wrap="square" rtlCol="0">
              <a:spAutoFit/>
            </a:bodyPr>
            <a:lstStyle/>
            <a:p>
              <a:r>
                <a:rPr lang="de-CH" sz="900" b="1" dirty="0">
                  <a:solidFill>
                    <a:srgbClr val="C00000"/>
                  </a:solidFill>
                </a:rPr>
                <a:t>2</a:t>
              </a:r>
            </a:p>
          </p:txBody>
        </p:sp>
        <p:sp>
          <p:nvSpPr>
            <p:cNvPr id="50" name="Ellipse 49"/>
            <p:cNvSpPr/>
            <p:nvPr/>
          </p:nvSpPr>
          <p:spPr>
            <a:xfrm>
              <a:off x="6666653" y="5979650"/>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Textfeld 50"/>
            <p:cNvSpPr txBox="1"/>
            <p:nvPr/>
          </p:nvSpPr>
          <p:spPr>
            <a:xfrm>
              <a:off x="6530854" y="5993256"/>
              <a:ext cx="279352" cy="231914"/>
            </a:xfrm>
            <a:prstGeom prst="rect">
              <a:avLst/>
            </a:prstGeom>
            <a:noFill/>
          </p:spPr>
          <p:txBody>
            <a:bodyPr wrap="square" rtlCol="0">
              <a:spAutoFit/>
            </a:bodyPr>
            <a:lstStyle/>
            <a:p>
              <a:r>
                <a:rPr lang="de-CH" sz="900" b="1" dirty="0">
                  <a:solidFill>
                    <a:srgbClr val="C00000"/>
                  </a:solidFill>
                </a:rPr>
                <a:t>5</a:t>
              </a:r>
            </a:p>
          </p:txBody>
        </p:sp>
        <p:sp>
          <p:nvSpPr>
            <p:cNvPr id="52" name="Ellipse 51"/>
            <p:cNvSpPr/>
            <p:nvPr/>
          </p:nvSpPr>
          <p:spPr>
            <a:xfrm>
              <a:off x="5437850" y="7369192"/>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Textfeld 52"/>
            <p:cNvSpPr txBox="1"/>
            <p:nvPr/>
          </p:nvSpPr>
          <p:spPr>
            <a:xfrm>
              <a:off x="5461285" y="7257613"/>
              <a:ext cx="279352" cy="231914"/>
            </a:xfrm>
            <a:prstGeom prst="rect">
              <a:avLst/>
            </a:prstGeom>
            <a:noFill/>
          </p:spPr>
          <p:txBody>
            <a:bodyPr wrap="square" rtlCol="0">
              <a:spAutoFit/>
            </a:bodyPr>
            <a:lstStyle/>
            <a:p>
              <a:r>
                <a:rPr lang="de-CH" sz="900" b="1" dirty="0">
                  <a:solidFill>
                    <a:srgbClr val="C00000"/>
                  </a:solidFill>
                </a:rPr>
                <a:t>3</a:t>
              </a:r>
            </a:p>
          </p:txBody>
        </p:sp>
        <p:sp>
          <p:nvSpPr>
            <p:cNvPr id="54" name="Ellipse 53"/>
            <p:cNvSpPr/>
            <p:nvPr/>
          </p:nvSpPr>
          <p:spPr>
            <a:xfrm>
              <a:off x="8015419" y="6432649"/>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Textfeld 54"/>
            <p:cNvSpPr txBox="1"/>
            <p:nvPr/>
          </p:nvSpPr>
          <p:spPr>
            <a:xfrm>
              <a:off x="7812087" y="6308286"/>
              <a:ext cx="279352" cy="231914"/>
            </a:xfrm>
            <a:prstGeom prst="rect">
              <a:avLst/>
            </a:prstGeom>
            <a:noFill/>
          </p:spPr>
          <p:txBody>
            <a:bodyPr wrap="square" rtlCol="0">
              <a:spAutoFit/>
            </a:bodyPr>
            <a:lstStyle/>
            <a:p>
              <a:r>
                <a:rPr lang="de-CH" sz="900" b="1" dirty="0">
                  <a:solidFill>
                    <a:srgbClr val="C00000"/>
                  </a:solidFill>
                </a:rPr>
                <a:t>4</a:t>
              </a:r>
            </a:p>
          </p:txBody>
        </p:sp>
      </p:grpSp>
      <p:sp>
        <p:nvSpPr>
          <p:cNvPr id="57" name="Ellipse 56"/>
          <p:cNvSpPr/>
          <p:nvPr/>
        </p:nvSpPr>
        <p:spPr>
          <a:xfrm>
            <a:off x="1542464" y="4318965"/>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Ellipse 57"/>
          <p:cNvSpPr/>
          <p:nvPr/>
        </p:nvSpPr>
        <p:spPr>
          <a:xfrm>
            <a:off x="281073" y="4499427"/>
            <a:ext cx="48776" cy="492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Textfeld 58"/>
          <p:cNvSpPr txBox="1"/>
          <p:nvPr/>
        </p:nvSpPr>
        <p:spPr>
          <a:xfrm>
            <a:off x="1417308" y="4120812"/>
            <a:ext cx="307287" cy="231913"/>
          </a:xfrm>
          <a:prstGeom prst="rect">
            <a:avLst/>
          </a:prstGeom>
          <a:noFill/>
        </p:spPr>
        <p:txBody>
          <a:bodyPr wrap="square" rtlCol="0">
            <a:spAutoFit/>
          </a:bodyPr>
          <a:lstStyle/>
          <a:p>
            <a:r>
              <a:rPr lang="de-CH" sz="900" b="1" dirty="0">
                <a:solidFill>
                  <a:srgbClr val="C00000"/>
                </a:solidFill>
              </a:rPr>
              <a:t>10</a:t>
            </a:r>
          </a:p>
        </p:txBody>
      </p:sp>
      <p:sp>
        <p:nvSpPr>
          <p:cNvPr id="60" name="Textfeld 59"/>
          <p:cNvSpPr txBox="1"/>
          <p:nvPr/>
        </p:nvSpPr>
        <p:spPr>
          <a:xfrm>
            <a:off x="183471" y="4286441"/>
            <a:ext cx="307287" cy="231913"/>
          </a:xfrm>
          <a:prstGeom prst="rect">
            <a:avLst/>
          </a:prstGeom>
          <a:noFill/>
        </p:spPr>
        <p:txBody>
          <a:bodyPr wrap="square" rtlCol="0">
            <a:spAutoFit/>
          </a:bodyPr>
          <a:lstStyle/>
          <a:p>
            <a:r>
              <a:rPr lang="de-CH" sz="900" b="1" dirty="0">
                <a:solidFill>
                  <a:srgbClr val="C00000"/>
                </a:solidFill>
              </a:rPr>
              <a:t>11</a:t>
            </a:r>
          </a:p>
        </p:txBody>
      </p:sp>
      <p:sp>
        <p:nvSpPr>
          <p:cNvPr id="2056" name="Rechteck 2055"/>
          <p:cNvSpPr/>
          <p:nvPr/>
        </p:nvSpPr>
        <p:spPr>
          <a:xfrm>
            <a:off x="3084404" y="10747"/>
            <a:ext cx="4261757" cy="1049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8591" tIns="49295" rIns="98591" bIns="49295" rtlCol="0" anchor="ctr"/>
          <a:lstStyle/>
          <a:p>
            <a:pPr algn="ctr"/>
            <a:endParaRPr lang="de-CH" dirty="0">
              <a:noFill/>
            </a:endParaRPr>
          </a:p>
        </p:txBody>
      </p:sp>
      <p:pic>
        <p:nvPicPr>
          <p:cNvPr id="2063" name="Grafik 3" descr="Herblig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9536" y="9491"/>
            <a:ext cx="673204" cy="811496"/>
          </a:xfrm>
          <a:prstGeom prst="rect">
            <a:avLst/>
          </a:prstGeom>
          <a:noFill/>
          <a:extLst>
            <a:ext uri="{909E8E84-426E-40DD-AFC4-6F175D3DCCD1}">
              <a14:hiddenFill xmlns:a14="http://schemas.microsoft.com/office/drawing/2010/main">
                <a:solidFill>
                  <a:srgbClr val="FFFFFF"/>
                </a:solidFill>
              </a14:hiddenFill>
            </a:ext>
          </a:extLst>
        </p:spPr>
      </p:pic>
      <p:sp>
        <p:nvSpPr>
          <p:cNvPr id="2071" name="Textfeld 2070"/>
          <p:cNvSpPr txBox="1"/>
          <p:nvPr/>
        </p:nvSpPr>
        <p:spPr>
          <a:xfrm>
            <a:off x="3612308" y="-61318"/>
            <a:ext cx="2275772" cy="735885"/>
          </a:xfrm>
          <a:prstGeom prst="rect">
            <a:avLst/>
          </a:prstGeom>
          <a:noFill/>
          <a:ln>
            <a:noFill/>
          </a:ln>
        </p:spPr>
        <p:txBody>
          <a:bodyPr wrap="none" lIns="98591" tIns="49295" rIns="98591" bIns="49295" rtlCol="0">
            <a:spAutoFit/>
          </a:bodyPr>
          <a:lstStyle/>
          <a:p>
            <a:r>
              <a:rPr lang="de-CH" dirty="0"/>
              <a:t>Gemeinde Herbligen</a:t>
            </a:r>
          </a:p>
          <a:p>
            <a:r>
              <a:rPr lang="de-CH" sz="1100" dirty="0"/>
              <a:t>Bühlstrasse 3</a:t>
            </a:r>
          </a:p>
          <a:p>
            <a:r>
              <a:rPr lang="de-CH" sz="1100" dirty="0"/>
              <a:t>3671 Herbligen</a:t>
            </a:r>
          </a:p>
        </p:txBody>
      </p:sp>
      <p:sp>
        <p:nvSpPr>
          <p:cNvPr id="90" name="Rechteck 89"/>
          <p:cNvSpPr/>
          <p:nvPr/>
        </p:nvSpPr>
        <p:spPr>
          <a:xfrm>
            <a:off x="-1473" y="5242285"/>
            <a:ext cx="1843080" cy="223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8591" tIns="49295" rIns="98591" bIns="49295" rtlCol="0" anchor="ctr"/>
          <a:lstStyle/>
          <a:p>
            <a:pPr algn="ctr"/>
            <a:endParaRPr lang="de-CH" dirty="0">
              <a:noFill/>
            </a:endParaRPr>
          </a:p>
        </p:txBody>
      </p:sp>
      <p:graphicFrame>
        <p:nvGraphicFramePr>
          <p:cNvPr id="2049" name="Tabelle 2048"/>
          <p:cNvGraphicFramePr>
            <a:graphicFrameLocks noGrp="1"/>
          </p:cNvGraphicFramePr>
          <p:nvPr>
            <p:extLst>
              <p:ext uri="{D42A27DB-BD31-4B8C-83A1-F6EECF244321}">
                <p14:modId xmlns:p14="http://schemas.microsoft.com/office/powerpoint/2010/main" val="3623294502"/>
              </p:ext>
            </p:extLst>
          </p:nvPr>
        </p:nvGraphicFramePr>
        <p:xfrm>
          <a:off x="84092" y="4565712"/>
          <a:ext cx="3827443" cy="2898499"/>
        </p:xfrm>
        <a:graphic>
          <a:graphicData uri="http://schemas.openxmlformats.org/drawingml/2006/table">
            <a:tbl>
              <a:tblPr>
                <a:tableStyleId>{5C22544A-7EE6-4342-B048-85BDC9FD1C3A}</a:tableStyleId>
              </a:tblPr>
              <a:tblGrid>
                <a:gridCol w="1295741">
                  <a:extLst>
                    <a:ext uri="{9D8B030D-6E8A-4147-A177-3AD203B41FA5}">
                      <a16:colId xmlns:a16="http://schemas.microsoft.com/office/drawing/2014/main" val="20000"/>
                    </a:ext>
                  </a:extLst>
                </a:gridCol>
                <a:gridCol w="2531702">
                  <a:extLst>
                    <a:ext uri="{9D8B030D-6E8A-4147-A177-3AD203B41FA5}">
                      <a16:colId xmlns:a16="http://schemas.microsoft.com/office/drawing/2014/main" val="20001"/>
                    </a:ext>
                  </a:extLst>
                </a:gridCol>
              </a:tblGrid>
              <a:tr h="196294">
                <a:tc>
                  <a:txBody>
                    <a:bodyPr/>
                    <a:lstStyle/>
                    <a:p>
                      <a:pPr>
                        <a:lnSpc>
                          <a:spcPct val="115000"/>
                        </a:lnSpc>
                        <a:spcAft>
                          <a:spcPts val="1000"/>
                        </a:spcAft>
                      </a:pPr>
                      <a:r>
                        <a:rPr lang="de-CH" sz="1100" b="1" dirty="0">
                          <a:effectLst/>
                        </a:rPr>
                        <a:t>Monat</a:t>
                      </a:r>
                      <a:endParaRPr lang="de-CH" sz="1100" b="1"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b="1" dirty="0">
                          <a:effectLst/>
                        </a:rPr>
                        <a:t>Datum</a:t>
                      </a:r>
                      <a:endParaRPr lang="de-CH" sz="1100" b="1"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0"/>
                  </a:ext>
                </a:extLst>
              </a:tr>
              <a:tr h="196294">
                <a:tc>
                  <a:txBody>
                    <a:bodyPr/>
                    <a:lstStyle/>
                    <a:p>
                      <a:pPr>
                        <a:lnSpc>
                          <a:spcPct val="115000"/>
                        </a:lnSpc>
                        <a:spcAft>
                          <a:spcPts val="1000"/>
                        </a:spcAft>
                      </a:pPr>
                      <a:r>
                        <a:rPr lang="de-CH" sz="1100" dirty="0">
                          <a:effectLst/>
                        </a:rPr>
                        <a:t>Januar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09./23.</a:t>
                      </a:r>
                    </a:p>
                  </a:txBody>
                  <a:tcPr marL="47663" marR="47663" marT="0" marB="0">
                    <a:solidFill>
                      <a:schemeClr val="bg1">
                        <a:lumMod val="95000"/>
                        <a:alpha val="70000"/>
                      </a:schemeClr>
                    </a:solidFill>
                  </a:tcPr>
                </a:tc>
                <a:extLst>
                  <a:ext uri="{0D108BD9-81ED-4DB2-BD59-A6C34878D82A}">
                    <a16:rowId xmlns:a16="http://schemas.microsoft.com/office/drawing/2014/main" val="10001"/>
                  </a:ext>
                </a:extLst>
              </a:tr>
              <a:tr h="196294">
                <a:tc>
                  <a:txBody>
                    <a:bodyPr/>
                    <a:lstStyle/>
                    <a:p>
                      <a:pPr>
                        <a:lnSpc>
                          <a:spcPct val="115000"/>
                        </a:lnSpc>
                        <a:spcAft>
                          <a:spcPts val="1000"/>
                        </a:spcAft>
                      </a:pPr>
                      <a:r>
                        <a:rPr lang="de-CH" sz="1100" dirty="0">
                          <a:effectLst/>
                        </a:rPr>
                        <a:t>Februar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06./20.</a:t>
                      </a:r>
                    </a:p>
                  </a:txBody>
                  <a:tcPr marL="47663" marR="47663" marT="0" marB="0">
                    <a:solidFill>
                      <a:schemeClr val="bg1">
                        <a:lumMod val="95000"/>
                        <a:alpha val="70000"/>
                      </a:schemeClr>
                    </a:solidFill>
                  </a:tcPr>
                </a:tc>
                <a:extLst>
                  <a:ext uri="{0D108BD9-81ED-4DB2-BD59-A6C34878D82A}">
                    <a16:rowId xmlns:a16="http://schemas.microsoft.com/office/drawing/2014/main" val="10002"/>
                  </a:ext>
                </a:extLst>
              </a:tr>
              <a:tr h="196294">
                <a:tc>
                  <a:txBody>
                    <a:bodyPr/>
                    <a:lstStyle/>
                    <a:p>
                      <a:pPr>
                        <a:lnSpc>
                          <a:spcPct val="115000"/>
                        </a:lnSpc>
                        <a:spcAft>
                          <a:spcPts val="1000"/>
                        </a:spcAft>
                      </a:pPr>
                      <a:r>
                        <a:rPr lang="de-CH" sz="1100" dirty="0">
                          <a:effectLst/>
                        </a:rPr>
                        <a:t>März</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06./20.</a:t>
                      </a:r>
                    </a:p>
                  </a:txBody>
                  <a:tcPr marL="47663" marR="47663" marT="0" marB="0">
                    <a:solidFill>
                      <a:schemeClr val="bg1">
                        <a:lumMod val="95000"/>
                        <a:alpha val="70000"/>
                      </a:schemeClr>
                    </a:solidFill>
                  </a:tcPr>
                </a:tc>
                <a:extLst>
                  <a:ext uri="{0D108BD9-81ED-4DB2-BD59-A6C34878D82A}">
                    <a16:rowId xmlns:a16="http://schemas.microsoft.com/office/drawing/2014/main" val="10003"/>
                  </a:ext>
                </a:extLst>
              </a:tr>
              <a:tr h="196294">
                <a:tc>
                  <a:txBody>
                    <a:bodyPr/>
                    <a:lstStyle/>
                    <a:p>
                      <a:pPr>
                        <a:lnSpc>
                          <a:spcPct val="115000"/>
                        </a:lnSpc>
                        <a:spcAft>
                          <a:spcPts val="1000"/>
                        </a:spcAft>
                      </a:pPr>
                      <a:r>
                        <a:rPr lang="de-CH" sz="1100" b="0" dirty="0">
                          <a:effectLst/>
                        </a:rPr>
                        <a:t>April</a:t>
                      </a:r>
                      <a:endParaRPr lang="de-CH" sz="1100" b="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b="0" dirty="0">
                          <a:solidFill>
                            <a:srgbClr val="FF0000"/>
                          </a:solidFill>
                          <a:effectLst/>
                          <a:latin typeface="Calibri"/>
                          <a:ea typeface="Calibri"/>
                          <a:cs typeface="Times New Roman"/>
                        </a:rPr>
                        <a:t>Mi 01./</a:t>
                      </a:r>
                      <a:r>
                        <a:rPr lang="de-CH" sz="1100" b="0" dirty="0">
                          <a:solidFill>
                            <a:schemeClr val="tx1"/>
                          </a:solidFill>
                          <a:effectLst/>
                          <a:latin typeface="Calibri"/>
                          <a:ea typeface="Calibri"/>
                          <a:cs typeface="Times New Roman"/>
                        </a:rPr>
                        <a:t>17.</a:t>
                      </a:r>
                      <a:endParaRPr lang="de-CH" sz="1100" b="0" dirty="0">
                        <a:solidFill>
                          <a:srgbClr val="FF0000"/>
                        </a:solidFill>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4"/>
                  </a:ext>
                </a:extLst>
              </a:tr>
              <a:tr h="542971">
                <a:tc>
                  <a:txBody>
                    <a:bodyPr/>
                    <a:lstStyle/>
                    <a:p>
                      <a:pPr>
                        <a:lnSpc>
                          <a:spcPct val="115000"/>
                        </a:lnSpc>
                        <a:spcAft>
                          <a:spcPts val="1000"/>
                        </a:spcAft>
                      </a:pPr>
                      <a:r>
                        <a:rPr lang="de-CH" sz="1100" dirty="0">
                          <a:effectLst/>
                        </a:rPr>
                        <a:t>Mai</a:t>
                      </a:r>
                      <a:br>
                        <a:rPr lang="de-CH" sz="1100" dirty="0">
                          <a:effectLst/>
                          <a:latin typeface="Calibri"/>
                          <a:cs typeface="Times New Roman"/>
                        </a:rPr>
                      </a:br>
                      <a:r>
                        <a:rPr lang="de-CH" sz="1100" dirty="0" err="1">
                          <a:solidFill>
                            <a:srgbClr val="FF0000"/>
                          </a:solidFill>
                          <a:effectLst/>
                          <a:latin typeface="Calibri"/>
                          <a:cs typeface="Times New Roman"/>
                        </a:rPr>
                        <a:t>Mai</a:t>
                      </a:r>
                      <a:endParaRPr lang="de-CH" sz="1100" dirty="0">
                        <a:effectLst/>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01./15./29.</a:t>
                      </a:r>
                      <a:br>
                        <a:rPr lang="de-CH" sz="1100" dirty="0">
                          <a:effectLst/>
                          <a:latin typeface="Calibri"/>
                          <a:ea typeface="Calibri"/>
                          <a:cs typeface="Times New Roman"/>
                        </a:rPr>
                      </a:br>
                      <a:r>
                        <a:rPr lang="de-CH" sz="1000" dirty="0">
                          <a:solidFill>
                            <a:srgbClr val="FF0000"/>
                          </a:solidFill>
                          <a:effectLst/>
                          <a:latin typeface="Calibri"/>
                          <a:ea typeface="Calibri"/>
                          <a:cs typeface="Times New Roman"/>
                        </a:rPr>
                        <a:t>Sa 02. Sonderabfallsammlung beim Schulhaus</a:t>
                      </a:r>
                      <a:br>
                        <a:rPr lang="de-CH" sz="1000" dirty="0">
                          <a:solidFill>
                            <a:srgbClr val="FF0000"/>
                          </a:solidFill>
                          <a:effectLst/>
                          <a:latin typeface="Calibri"/>
                          <a:ea typeface="Calibri"/>
                          <a:cs typeface="Times New Roman"/>
                        </a:rPr>
                      </a:br>
                      <a:r>
                        <a:rPr lang="de-CH" sz="1000" dirty="0" err="1">
                          <a:solidFill>
                            <a:srgbClr val="FF0000"/>
                          </a:solidFill>
                          <a:effectLst/>
                          <a:latin typeface="Calibri"/>
                          <a:ea typeface="Calibri"/>
                          <a:cs typeface="Times New Roman"/>
                        </a:rPr>
                        <a:t>sep.</a:t>
                      </a:r>
                      <a:r>
                        <a:rPr lang="de-CH" sz="1000" dirty="0">
                          <a:solidFill>
                            <a:srgbClr val="FF0000"/>
                          </a:solidFill>
                          <a:effectLst/>
                          <a:latin typeface="Calibri"/>
                          <a:ea typeface="Calibri"/>
                          <a:cs typeface="Times New Roman"/>
                        </a:rPr>
                        <a:t> Flugblatt folgt</a:t>
                      </a:r>
                    </a:p>
                  </a:txBody>
                  <a:tcPr marL="47663" marR="47663" marT="0" marB="0">
                    <a:solidFill>
                      <a:schemeClr val="bg1">
                        <a:lumMod val="95000"/>
                        <a:alpha val="70000"/>
                      </a:schemeClr>
                    </a:solidFill>
                  </a:tcPr>
                </a:tc>
                <a:extLst>
                  <a:ext uri="{0D108BD9-81ED-4DB2-BD59-A6C34878D82A}">
                    <a16:rowId xmlns:a16="http://schemas.microsoft.com/office/drawing/2014/main" val="10005"/>
                  </a:ext>
                </a:extLst>
              </a:tr>
              <a:tr h="196294">
                <a:tc>
                  <a:txBody>
                    <a:bodyPr/>
                    <a:lstStyle/>
                    <a:p>
                      <a:pPr>
                        <a:lnSpc>
                          <a:spcPct val="115000"/>
                        </a:lnSpc>
                        <a:spcAft>
                          <a:spcPts val="1000"/>
                        </a:spcAft>
                      </a:pPr>
                      <a:r>
                        <a:rPr lang="de-CH" sz="1100" dirty="0">
                          <a:effectLst/>
                        </a:rPr>
                        <a:t>Juni</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12./26.</a:t>
                      </a:r>
                    </a:p>
                  </a:txBody>
                  <a:tcPr marL="47663" marR="47663" marT="0" marB="0">
                    <a:solidFill>
                      <a:schemeClr val="bg1">
                        <a:lumMod val="95000"/>
                        <a:alpha val="70000"/>
                      </a:schemeClr>
                    </a:solidFill>
                  </a:tcPr>
                </a:tc>
                <a:extLst>
                  <a:ext uri="{0D108BD9-81ED-4DB2-BD59-A6C34878D82A}">
                    <a16:rowId xmlns:a16="http://schemas.microsoft.com/office/drawing/2014/main" val="10006"/>
                  </a:ext>
                </a:extLst>
              </a:tr>
              <a:tr h="196294">
                <a:tc>
                  <a:txBody>
                    <a:bodyPr/>
                    <a:lstStyle/>
                    <a:p>
                      <a:pPr>
                        <a:lnSpc>
                          <a:spcPct val="115000"/>
                        </a:lnSpc>
                        <a:spcAft>
                          <a:spcPts val="1000"/>
                        </a:spcAft>
                      </a:pPr>
                      <a:r>
                        <a:rPr lang="de-CH" sz="1100" dirty="0">
                          <a:effectLst/>
                        </a:rPr>
                        <a:t>Juli</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10./24.</a:t>
                      </a:r>
                    </a:p>
                  </a:txBody>
                  <a:tcPr marL="47663" marR="47663" marT="0" marB="0">
                    <a:solidFill>
                      <a:schemeClr val="bg1">
                        <a:lumMod val="95000"/>
                        <a:alpha val="70000"/>
                      </a:schemeClr>
                    </a:solidFill>
                  </a:tcPr>
                </a:tc>
                <a:extLst>
                  <a:ext uri="{0D108BD9-81ED-4DB2-BD59-A6C34878D82A}">
                    <a16:rowId xmlns:a16="http://schemas.microsoft.com/office/drawing/2014/main" val="10007"/>
                  </a:ext>
                </a:extLst>
              </a:tr>
              <a:tr h="196294">
                <a:tc>
                  <a:txBody>
                    <a:bodyPr/>
                    <a:lstStyle/>
                    <a:p>
                      <a:pPr>
                        <a:lnSpc>
                          <a:spcPct val="115000"/>
                        </a:lnSpc>
                        <a:spcAft>
                          <a:spcPts val="1000"/>
                        </a:spcAft>
                      </a:pPr>
                      <a:r>
                        <a:rPr lang="de-CH" sz="1100" dirty="0">
                          <a:effectLst/>
                        </a:rPr>
                        <a:t>August</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07./21.</a:t>
                      </a:r>
                    </a:p>
                  </a:txBody>
                  <a:tcPr marL="47663" marR="47663" marT="0" marB="0">
                    <a:solidFill>
                      <a:schemeClr val="bg1">
                        <a:lumMod val="95000"/>
                        <a:alpha val="70000"/>
                      </a:schemeClr>
                    </a:solidFill>
                  </a:tcPr>
                </a:tc>
                <a:extLst>
                  <a:ext uri="{0D108BD9-81ED-4DB2-BD59-A6C34878D82A}">
                    <a16:rowId xmlns:a16="http://schemas.microsoft.com/office/drawing/2014/main" val="10008"/>
                  </a:ext>
                </a:extLst>
              </a:tr>
              <a:tr h="196294">
                <a:tc>
                  <a:txBody>
                    <a:bodyPr/>
                    <a:lstStyle/>
                    <a:p>
                      <a:pPr>
                        <a:lnSpc>
                          <a:spcPct val="115000"/>
                        </a:lnSpc>
                        <a:spcAft>
                          <a:spcPts val="1000"/>
                        </a:spcAft>
                      </a:pPr>
                      <a:r>
                        <a:rPr lang="de-CH" sz="1100" dirty="0">
                          <a:effectLst/>
                        </a:rPr>
                        <a:t>September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04./18.</a:t>
                      </a:r>
                    </a:p>
                  </a:txBody>
                  <a:tcPr marL="47663" marR="47663" marT="0" marB="0">
                    <a:solidFill>
                      <a:schemeClr val="bg1">
                        <a:lumMod val="95000"/>
                        <a:alpha val="70000"/>
                      </a:schemeClr>
                    </a:solidFill>
                  </a:tcPr>
                </a:tc>
                <a:extLst>
                  <a:ext uri="{0D108BD9-81ED-4DB2-BD59-A6C34878D82A}">
                    <a16:rowId xmlns:a16="http://schemas.microsoft.com/office/drawing/2014/main" val="10009"/>
                  </a:ext>
                </a:extLst>
              </a:tr>
              <a:tr h="196294">
                <a:tc>
                  <a:txBody>
                    <a:bodyPr/>
                    <a:lstStyle/>
                    <a:p>
                      <a:pPr>
                        <a:lnSpc>
                          <a:spcPct val="115000"/>
                        </a:lnSpc>
                        <a:spcAft>
                          <a:spcPts val="1000"/>
                        </a:spcAft>
                      </a:pPr>
                      <a:r>
                        <a:rPr lang="de-CH" sz="1100" dirty="0">
                          <a:effectLst/>
                        </a:rPr>
                        <a:t>Oktober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02./16./30.</a:t>
                      </a:r>
                    </a:p>
                  </a:txBody>
                  <a:tcPr marL="47663" marR="47663" marT="0" marB="0">
                    <a:solidFill>
                      <a:schemeClr val="bg1">
                        <a:lumMod val="95000"/>
                        <a:alpha val="70000"/>
                      </a:schemeClr>
                    </a:solidFill>
                  </a:tcPr>
                </a:tc>
                <a:extLst>
                  <a:ext uri="{0D108BD9-81ED-4DB2-BD59-A6C34878D82A}">
                    <a16:rowId xmlns:a16="http://schemas.microsoft.com/office/drawing/2014/main" val="10010"/>
                  </a:ext>
                </a:extLst>
              </a:tr>
              <a:tr h="196294">
                <a:tc>
                  <a:txBody>
                    <a:bodyPr/>
                    <a:lstStyle/>
                    <a:p>
                      <a:pPr>
                        <a:lnSpc>
                          <a:spcPct val="115000"/>
                        </a:lnSpc>
                        <a:spcAft>
                          <a:spcPts val="1000"/>
                        </a:spcAft>
                      </a:pPr>
                      <a:r>
                        <a:rPr lang="de-CH" sz="1100" dirty="0">
                          <a:effectLst/>
                        </a:rPr>
                        <a:t>November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13./27.</a:t>
                      </a:r>
                    </a:p>
                  </a:txBody>
                  <a:tcPr marL="47663" marR="47663" marT="0" marB="0">
                    <a:solidFill>
                      <a:schemeClr val="bg1">
                        <a:lumMod val="95000"/>
                        <a:alpha val="70000"/>
                      </a:schemeClr>
                    </a:solidFill>
                  </a:tcPr>
                </a:tc>
                <a:extLst>
                  <a:ext uri="{0D108BD9-81ED-4DB2-BD59-A6C34878D82A}">
                    <a16:rowId xmlns:a16="http://schemas.microsoft.com/office/drawing/2014/main" val="10011"/>
                  </a:ext>
                </a:extLst>
              </a:tr>
              <a:tr h="196294">
                <a:tc>
                  <a:txBody>
                    <a:bodyPr/>
                    <a:lstStyle/>
                    <a:p>
                      <a:pPr>
                        <a:lnSpc>
                          <a:spcPct val="115000"/>
                        </a:lnSpc>
                        <a:spcAft>
                          <a:spcPts val="1000"/>
                        </a:spcAft>
                      </a:pPr>
                      <a:r>
                        <a:rPr lang="de-CH" sz="1100" dirty="0">
                          <a:effectLst/>
                        </a:rPr>
                        <a:t>Dezember</a:t>
                      </a:r>
                      <a:endParaRPr lang="de-CH" sz="11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1100" dirty="0">
                          <a:effectLst/>
                          <a:latin typeface="Calibri"/>
                          <a:ea typeface="Calibri"/>
                          <a:cs typeface="Times New Roman"/>
                        </a:rPr>
                        <a:t>11./</a:t>
                      </a:r>
                      <a:r>
                        <a:rPr lang="de-CH" sz="1100" dirty="0">
                          <a:solidFill>
                            <a:srgbClr val="FF0000"/>
                          </a:solidFill>
                          <a:effectLst/>
                          <a:latin typeface="Calibri"/>
                          <a:ea typeface="Calibri"/>
                          <a:cs typeface="Times New Roman"/>
                        </a:rPr>
                        <a:t>Mo 28.</a:t>
                      </a:r>
                      <a:endParaRPr lang="de-CH" sz="1100"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12"/>
                  </a:ext>
                </a:extLst>
              </a:tr>
            </a:tbl>
          </a:graphicData>
        </a:graphic>
      </p:graphicFrame>
      <p:sp>
        <p:nvSpPr>
          <p:cNvPr id="91" name="Rechteck 90"/>
          <p:cNvSpPr/>
          <p:nvPr/>
        </p:nvSpPr>
        <p:spPr>
          <a:xfrm>
            <a:off x="7472930" y="1065861"/>
            <a:ext cx="3088497" cy="470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8591" tIns="49295" rIns="98591" bIns="49295" rtlCol="0" anchor="ctr"/>
          <a:lstStyle/>
          <a:p>
            <a:pPr algn="ctr"/>
            <a:endParaRPr lang="de-CH" dirty="0">
              <a:noFill/>
            </a:endParaRPr>
          </a:p>
        </p:txBody>
      </p:sp>
      <p:sp>
        <p:nvSpPr>
          <p:cNvPr id="2048" name="Textfeld 2047"/>
          <p:cNvSpPr txBox="1"/>
          <p:nvPr/>
        </p:nvSpPr>
        <p:spPr>
          <a:xfrm>
            <a:off x="7472929" y="909344"/>
            <a:ext cx="3011285" cy="334494"/>
          </a:xfrm>
          <a:prstGeom prst="rect">
            <a:avLst/>
          </a:prstGeom>
          <a:noFill/>
        </p:spPr>
        <p:txBody>
          <a:bodyPr wrap="square" lIns="98591" tIns="49295" rIns="98591" bIns="49295" rtlCol="0">
            <a:spAutoFit/>
          </a:bodyPr>
          <a:lstStyle/>
          <a:p>
            <a:r>
              <a:rPr lang="de-CH" sz="1500" b="1" dirty="0"/>
              <a:t>Kehrichtsammelstellen</a:t>
            </a:r>
          </a:p>
        </p:txBody>
      </p:sp>
      <p:graphicFrame>
        <p:nvGraphicFramePr>
          <p:cNvPr id="89" name="Tabelle 88"/>
          <p:cNvGraphicFramePr>
            <a:graphicFrameLocks noGrp="1"/>
          </p:cNvGraphicFramePr>
          <p:nvPr>
            <p:extLst>
              <p:ext uri="{D42A27DB-BD31-4B8C-83A1-F6EECF244321}">
                <p14:modId xmlns:p14="http://schemas.microsoft.com/office/powerpoint/2010/main" val="3503053200"/>
              </p:ext>
            </p:extLst>
          </p:nvPr>
        </p:nvGraphicFramePr>
        <p:xfrm>
          <a:off x="7550142" y="1548177"/>
          <a:ext cx="3047964" cy="3025937"/>
        </p:xfrm>
        <a:graphic>
          <a:graphicData uri="http://schemas.openxmlformats.org/drawingml/2006/table">
            <a:tbl>
              <a:tblPr>
                <a:tableStyleId>{5C22544A-7EE6-4342-B048-85BDC9FD1C3A}</a:tableStyleId>
              </a:tblPr>
              <a:tblGrid>
                <a:gridCol w="308850">
                  <a:extLst>
                    <a:ext uri="{9D8B030D-6E8A-4147-A177-3AD203B41FA5}">
                      <a16:colId xmlns:a16="http://schemas.microsoft.com/office/drawing/2014/main" val="20000"/>
                    </a:ext>
                  </a:extLst>
                </a:gridCol>
                <a:gridCol w="1544249">
                  <a:extLst>
                    <a:ext uri="{9D8B030D-6E8A-4147-A177-3AD203B41FA5}">
                      <a16:colId xmlns:a16="http://schemas.microsoft.com/office/drawing/2014/main" val="20001"/>
                    </a:ext>
                  </a:extLst>
                </a:gridCol>
                <a:gridCol w="1194865">
                  <a:extLst>
                    <a:ext uri="{9D8B030D-6E8A-4147-A177-3AD203B41FA5}">
                      <a16:colId xmlns:a16="http://schemas.microsoft.com/office/drawing/2014/main" val="20002"/>
                    </a:ext>
                  </a:extLst>
                </a:gridCol>
              </a:tblGrid>
              <a:tr h="193869">
                <a:tc>
                  <a:txBody>
                    <a:bodyPr/>
                    <a:lstStyle/>
                    <a:p>
                      <a:pPr>
                        <a:lnSpc>
                          <a:spcPct val="115000"/>
                        </a:lnSpc>
                        <a:spcAft>
                          <a:spcPts val="0"/>
                        </a:spcAft>
                      </a:pPr>
                      <a:r>
                        <a:rPr lang="de-DE" sz="900" b="1" dirty="0">
                          <a:effectLst/>
                        </a:rPr>
                        <a:t>Nr.</a:t>
                      </a:r>
                      <a:endParaRPr lang="de-CH" sz="1200" b="1" dirty="0">
                        <a:effectLst/>
                        <a:latin typeface="Calibri"/>
                        <a:ea typeface="Times New Roman"/>
                        <a:cs typeface="Times New Roman"/>
                      </a:endParaRPr>
                    </a:p>
                  </a:txBody>
                  <a:tcPr marL="47663" marR="47663" marT="0" marB="0">
                    <a:solidFill>
                      <a:schemeClr val="bg1">
                        <a:lumMod val="95000"/>
                        <a:alpha val="70000"/>
                      </a:schemeClr>
                    </a:solidFill>
                  </a:tcPr>
                </a:tc>
                <a:tc>
                  <a:txBody>
                    <a:bodyPr/>
                    <a:lstStyle/>
                    <a:p>
                      <a:pPr>
                        <a:lnSpc>
                          <a:spcPct val="115000"/>
                        </a:lnSpc>
                        <a:spcAft>
                          <a:spcPts val="1000"/>
                        </a:spcAft>
                      </a:pPr>
                      <a:r>
                        <a:rPr lang="de-CH" sz="900" b="1" dirty="0">
                          <a:effectLst/>
                        </a:rPr>
                        <a:t>Grundeigentümer</a:t>
                      </a:r>
                      <a:endParaRPr lang="de-CH" sz="1200" b="1"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nSpc>
                          <a:spcPct val="115000"/>
                        </a:lnSpc>
                        <a:spcAft>
                          <a:spcPts val="1000"/>
                        </a:spcAft>
                      </a:pPr>
                      <a:r>
                        <a:rPr lang="de-CH" sz="900" b="1" dirty="0">
                          <a:effectLst/>
                        </a:rPr>
                        <a:t>Standort</a:t>
                      </a:r>
                      <a:endParaRPr lang="de-CH" sz="1200" b="1"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0"/>
                  </a:ext>
                </a:extLst>
              </a:tr>
              <a:tr h="156517">
                <a:tc>
                  <a:txBody>
                    <a:bodyPr/>
                    <a:lstStyle/>
                    <a:p>
                      <a:pPr>
                        <a:lnSpc>
                          <a:spcPct val="115000"/>
                        </a:lnSpc>
                        <a:spcAft>
                          <a:spcPts val="1000"/>
                        </a:spcAft>
                      </a:pPr>
                      <a:r>
                        <a:rPr lang="de-CH" sz="900" dirty="0">
                          <a:effectLst/>
                        </a:rPr>
                        <a:t>1</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900" dirty="0">
                          <a:effectLst/>
                        </a:rPr>
                        <a:t>Spielmann / Steiner / Wüthrich</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nSpc>
                          <a:spcPct val="115000"/>
                        </a:lnSpc>
                        <a:spcAft>
                          <a:spcPts val="1000"/>
                        </a:spcAft>
                      </a:pPr>
                      <a:r>
                        <a:rPr lang="de-CH" sz="900" dirty="0">
                          <a:effectLst/>
                        </a:rPr>
                        <a:t>Trottoir</a:t>
                      </a:r>
                      <a:endParaRPr lang="de-CH" sz="1200"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1"/>
                  </a:ext>
                </a:extLst>
              </a:tr>
              <a:tr h="165629">
                <a:tc>
                  <a:txBody>
                    <a:bodyPr/>
                    <a:lstStyle/>
                    <a:p>
                      <a:pPr>
                        <a:lnSpc>
                          <a:spcPct val="115000"/>
                        </a:lnSpc>
                        <a:spcAft>
                          <a:spcPts val="1000"/>
                        </a:spcAft>
                      </a:pPr>
                      <a:r>
                        <a:rPr lang="de-CH" sz="900" dirty="0">
                          <a:effectLst/>
                        </a:rPr>
                        <a:t>2</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900" dirty="0">
                          <a:effectLst/>
                          <a:latin typeface="+mn-lt"/>
                          <a:ea typeface="+mn-ea"/>
                          <a:cs typeface="+mn-cs"/>
                        </a:rPr>
                        <a:t>Familie</a:t>
                      </a:r>
                      <a:r>
                        <a:rPr lang="de-CH" sz="900" baseline="0" dirty="0">
                          <a:effectLst/>
                          <a:latin typeface="+mn-lt"/>
                          <a:ea typeface="+mn-ea"/>
                          <a:cs typeface="+mn-cs"/>
                        </a:rPr>
                        <a:t> Moser-Locher</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nSpc>
                          <a:spcPct val="115000"/>
                        </a:lnSpc>
                        <a:spcAft>
                          <a:spcPts val="1000"/>
                        </a:spcAft>
                      </a:pPr>
                      <a:r>
                        <a:rPr lang="de-CH" sz="900" dirty="0">
                          <a:effectLst/>
                          <a:latin typeface="+mn-lt"/>
                          <a:ea typeface="+mn-ea"/>
                          <a:cs typeface="+mn-cs"/>
                        </a:rPr>
                        <a:t>Ecke Trottoir</a:t>
                      </a:r>
                      <a:endParaRPr lang="de-CH" sz="1200"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2"/>
                  </a:ext>
                </a:extLst>
              </a:tr>
              <a:tr h="147406">
                <a:tc>
                  <a:txBody>
                    <a:bodyPr/>
                    <a:lstStyle/>
                    <a:p>
                      <a:pPr>
                        <a:lnSpc>
                          <a:spcPct val="115000"/>
                        </a:lnSpc>
                        <a:spcAft>
                          <a:spcPts val="1000"/>
                        </a:spcAft>
                      </a:pPr>
                      <a:r>
                        <a:rPr lang="de-CH" sz="900">
                          <a:effectLst/>
                        </a:rPr>
                        <a:t>3</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r>
                        <a:rPr lang="de-CH" sz="900" dirty="0"/>
                        <a:t>Manfred Zwahlen</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de-CH" sz="900" dirty="0" err="1"/>
                        <a:t>Brüggstock</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03"/>
                  </a:ext>
                </a:extLst>
              </a:tr>
              <a:tr h="156517">
                <a:tc>
                  <a:txBody>
                    <a:bodyPr/>
                    <a:lstStyle/>
                    <a:p>
                      <a:pPr>
                        <a:lnSpc>
                          <a:spcPct val="115000"/>
                        </a:lnSpc>
                        <a:spcAft>
                          <a:spcPts val="1000"/>
                        </a:spcAft>
                      </a:pPr>
                      <a:r>
                        <a:rPr lang="de-CH" sz="900" dirty="0">
                          <a:effectLst/>
                        </a:rPr>
                        <a:t>4</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r>
                        <a:rPr lang="de-CH" sz="900" dirty="0"/>
                        <a:t>René Moser</a:t>
                      </a:r>
                    </a:p>
                  </a:txBody>
                  <a:tcPr marL="47663" marR="47663" marT="0" marB="0">
                    <a:solidFill>
                      <a:schemeClr val="bg1">
                        <a:lumMod val="95000"/>
                        <a:alpha val="70000"/>
                      </a:schemeClr>
                    </a:solidFill>
                  </a:tcPr>
                </a:tc>
                <a:tc>
                  <a:txBody>
                    <a:bodyPr/>
                    <a:lstStyle/>
                    <a:p>
                      <a:r>
                        <a:rPr lang="de-CH" sz="900" dirty="0"/>
                        <a:t>bei der Scheune</a:t>
                      </a:r>
                    </a:p>
                  </a:txBody>
                  <a:tcPr marL="47663" marR="47663" marT="0" marB="0">
                    <a:solidFill>
                      <a:schemeClr val="bg1">
                        <a:lumMod val="95000"/>
                        <a:alpha val="70000"/>
                      </a:schemeClr>
                    </a:solidFill>
                  </a:tcPr>
                </a:tc>
                <a:extLst>
                  <a:ext uri="{0D108BD9-81ED-4DB2-BD59-A6C34878D82A}">
                    <a16:rowId xmlns:a16="http://schemas.microsoft.com/office/drawing/2014/main" val="10004"/>
                  </a:ext>
                </a:extLst>
              </a:tr>
              <a:tr h="149066">
                <a:tc>
                  <a:txBody>
                    <a:bodyPr/>
                    <a:lstStyle/>
                    <a:p>
                      <a:pPr>
                        <a:lnSpc>
                          <a:spcPct val="115000"/>
                        </a:lnSpc>
                        <a:spcAft>
                          <a:spcPts val="1000"/>
                        </a:spcAft>
                      </a:pPr>
                      <a:r>
                        <a:rPr lang="de-CH" sz="900" dirty="0">
                          <a:effectLst/>
                        </a:rPr>
                        <a:t>5</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r>
                        <a:rPr lang="de-CH" sz="900" dirty="0"/>
                        <a:t>Einwohnergemeinde</a:t>
                      </a:r>
                    </a:p>
                  </a:txBody>
                  <a:tcPr marL="47663" marR="47663" marT="0" marB="0">
                    <a:solidFill>
                      <a:schemeClr val="bg1">
                        <a:lumMod val="95000"/>
                        <a:alpha val="70000"/>
                      </a:schemeClr>
                    </a:solidFill>
                  </a:tcPr>
                </a:tc>
                <a:tc>
                  <a:txBody>
                    <a:bodyPr/>
                    <a:lstStyle/>
                    <a:p>
                      <a:r>
                        <a:rPr lang="de-CH" sz="900" dirty="0"/>
                        <a:t>ehem. FW-Magazin</a:t>
                      </a:r>
                    </a:p>
                  </a:txBody>
                  <a:tcPr marL="47663" marR="47663" marT="0" marB="0">
                    <a:solidFill>
                      <a:schemeClr val="bg1">
                        <a:lumMod val="95000"/>
                        <a:alpha val="70000"/>
                      </a:schemeClr>
                    </a:solidFill>
                  </a:tcPr>
                </a:tc>
                <a:extLst>
                  <a:ext uri="{0D108BD9-81ED-4DB2-BD59-A6C34878D82A}">
                    <a16:rowId xmlns:a16="http://schemas.microsoft.com/office/drawing/2014/main" val="10005"/>
                  </a:ext>
                </a:extLst>
              </a:tr>
              <a:tr h="143477">
                <a:tc>
                  <a:txBody>
                    <a:bodyPr/>
                    <a:lstStyle/>
                    <a:p>
                      <a:pPr>
                        <a:lnSpc>
                          <a:spcPct val="115000"/>
                        </a:lnSpc>
                        <a:spcAft>
                          <a:spcPts val="1000"/>
                        </a:spcAft>
                      </a:pPr>
                      <a:r>
                        <a:rPr lang="de-CH" sz="900" dirty="0">
                          <a:effectLst/>
                        </a:rPr>
                        <a:t>6</a:t>
                      </a: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r>
                        <a:rPr lang="de-CH" sz="900" dirty="0"/>
                        <a:t>Bundesbetrieb</a:t>
                      </a:r>
                    </a:p>
                  </a:txBody>
                  <a:tcPr marL="47663" marR="47663" marT="0" marB="0">
                    <a:solidFill>
                      <a:schemeClr val="bg1">
                        <a:lumMod val="95000"/>
                        <a:alpha val="70000"/>
                      </a:schemeClr>
                    </a:solidFill>
                  </a:tcPr>
                </a:tc>
                <a:tc>
                  <a:txBody>
                    <a:bodyPr/>
                    <a:lstStyle/>
                    <a:p>
                      <a:r>
                        <a:rPr lang="de-CH" sz="900" dirty="0"/>
                        <a:t>bei</a:t>
                      </a:r>
                      <a:r>
                        <a:rPr lang="de-CH" sz="900" baseline="0" dirty="0"/>
                        <a:t> Einfahrt </a:t>
                      </a:r>
                      <a:r>
                        <a:rPr lang="de-CH" sz="900" baseline="0" dirty="0" err="1"/>
                        <a:t>Strässli</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06"/>
                  </a:ext>
                </a:extLst>
              </a:tr>
              <a:tr h="143477">
                <a:tc>
                  <a:txBody>
                    <a:bodyPr/>
                    <a:lstStyle/>
                    <a:p>
                      <a:pPr>
                        <a:lnSpc>
                          <a:spcPct val="115000"/>
                        </a:lnSpc>
                        <a:spcAft>
                          <a:spcPts val="1000"/>
                        </a:spcAft>
                      </a:pPr>
                      <a:r>
                        <a:rPr lang="de-CH" sz="900" dirty="0">
                          <a:effectLst/>
                          <a:latin typeface="+mj-lt"/>
                          <a:ea typeface="Calibri"/>
                          <a:cs typeface="Times New Roman"/>
                        </a:rPr>
                        <a:t>7</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Einwohnergemeinde</a:t>
                      </a:r>
                    </a:p>
                  </a:txBody>
                  <a:tcPr marL="47663" marR="47663" marT="0" marB="0">
                    <a:solidFill>
                      <a:schemeClr val="bg1">
                        <a:lumMod val="95000"/>
                        <a:alpha val="70000"/>
                      </a:schemeClr>
                    </a:solidFill>
                  </a:tcPr>
                </a:tc>
                <a:tc>
                  <a:txBody>
                    <a:bodyPr/>
                    <a:lstStyle/>
                    <a:p>
                      <a:r>
                        <a:rPr lang="de-CH" sz="900" dirty="0"/>
                        <a:t>1.</a:t>
                      </a:r>
                      <a:r>
                        <a:rPr lang="de-CH" sz="900" baseline="0" dirty="0"/>
                        <a:t> PP strassenseitig</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07"/>
                  </a:ext>
                </a:extLst>
              </a:tr>
              <a:tr h="143477">
                <a:tc>
                  <a:txBody>
                    <a:bodyPr/>
                    <a:lstStyle/>
                    <a:p>
                      <a:pPr>
                        <a:lnSpc>
                          <a:spcPct val="115000"/>
                        </a:lnSpc>
                        <a:spcAft>
                          <a:spcPts val="1000"/>
                        </a:spcAft>
                      </a:pPr>
                      <a:r>
                        <a:rPr lang="de-CH" sz="900" dirty="0">
                          <a:effectLst/>
                          <a:latin typeface="+mj-lt"/>
                          <a:ea typeface="Calibri"/>
                          <a:cs typeface="Times New Roman"/>
                        </a:rPr>
                        <a:t>8</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baseline="0" dirty="0"/>
                        <a:t>Familie Scheidegger</a:t>
                      </a:r>
                      <a:endParaRPr lang="de-CH" sz="900" dirty="0"/>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Speicher</a:t>
                      </a:r>
                    </a:p>
                  </a:txBody>
                  <a:tcPr marL="47663" marR="47663" marT="0" marB="0">
                    <a:solidFill>
                      <a:schemeClr val="bg1">
                        <a:lumMod val="95000"/>
                        <a:alpha val="70000"/>
                      </a:schemeClr>
                    </a:solidFill>
                  </a:tcPr>
                </a:tc>
                <a:extLst>
                  <a:ext uri="{0D108BD9-81ED-4DB2-BD59-A6C34878D82A}">
                    <a16:rowId xmlns:a16="http://schemas.microsoft.com/office/drawing/2014/main" val="10008"/>
                  </a:ext>
                </a:extLst>
              </a:tr>
              <a:tr h="143477">
                <a:tc>
                  <a:txBody>
                    <a:bodyPr/>
                    <a:lstStyle/>
                    <a:p>
                      <a:pPr>
                        <a:lnSpc>
                          <a:spcPct val="115000"/>
                        </a:lnSpc>
                        <a:spcAft>
                          <a:spcPts val="1000"/>
                        </a:spcAft>
                      </a:pPr>
                      <a:r>
                        <a:rPr lang="de-CH" sz="900" dirty="0">
                          <a:effectLst/>
                          <a:latin typeface="+mj-lt"/>
                          <a:ea typeface="Calibri"/>
                          <a:cs typeface="Times New Roman"/>
                        </a:rPr>
                        <a:t>9</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Christoph </a:t>
                      </a:r>
                      <a:r>
                        <a:rPr lang="de-CH" sz="900" dirty="0" err="1"/>
                        <a:t>Lädrach</a:t>
                      </a:r>
                      <a:endParaRPr lang="de-CH" sz="900" dirty="0"/>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Kandelaber</a:t>
                      </a:r>
                    </a:p>
                  </a:txBody>
                  <a:tcPr marL="47663" marR="47663" marT="0" marB="0">
                    <a:solidFill>
                      <a:schemeClr val="bg1">
                        <a:lumMod val="95000"/>
                        <a:alpha val="70000"/>
                      </a:schemeClr>
                    </a:solidFill>
                  </a:tcPr>
                </a:tc>
                <a:extLst>
                  <a:ext uri="{0D108BD9-81ED-4DB2-BD59-A6C34878D82A}">
                    <a16:rowId xmlns:a16="http://schemas.microsoft.com/office/drawing/2014/main" val="10009"/>
                  </a:ext>
                </a:extLst>
              </a:tr>
              <a:tr h="143477">
                <a:tc>
                  <a:txBody>
                    <a:bodyPr/>
                    <a:lstStyle/>
                    <a:p>
                      <a:pPr>
                        <a:lnSpc>
                          <a:spcPct val="115000"/>
                        </a:lnSpc>
                        <a:spcAft>
                          <a:spcPts val="1000"/>
                        </a:spcAft>
                      </a:pPr>
                      <a:r>
                        <a:rPr lang="de-CH" sz="900" dirty="0">
                          <a:effectLst/>
                          <a:latin typeface="+mj-lt"/>
                          <a:ea typeface="Calibri"/>
                          <a:cs typeface="Times New Roman"/>
                        </a:rPr>
                        <a:t>10</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Einwohnergemeinde</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err="1"/>
                        <a:t>Robidog</a:t>
                      </a:r>
                      <a:r>
                        <a:rPr lang="de-CH" sz="900" dirty="0"/>
                        <a:t> </a:t>
                      </a:r>
                      <a:r>
                        <a:rPr lang="de-CH" sz="900" dirty="0" err="1"/>
                        <a:t>Sagibrückli</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10"/>
                  </a:ext>
                </a:extLst>
              </a:tr>
              <a:tr h="143477">
                <a:tc>
                  <a:txBody>
                    <a:bodyPr/>
                    <a:lstStyle/>
                    <a:p>
                      <a:pPr>
                        <a:lnSpc>
                          <a:spcPct val="115000"/>
                        </a:lnSpc>
                        <a:spcAft>
                          <a:spcPts val="1000"/>
                        </a:spcAft>
                      </a:pPr>
                      <a:r>
                        <a:rPr lang="de-CH" sz="900" dirty="0">
                          <a:effectLst/>
                          <a:latin typeface="+mj-lt"/>
                          <a:ea typeface="Calibri"/>
                          <a:cs typeface="Times New Roman"/>
                        </a:rPr>
                        <a:t>11</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Beat </a:t>
                      </a:r>
                      <a:r>
                        <a:rPr lang="de-CH" sz="900" dirty="0" err="1"/>
                        <a:t>Bärtschi</a:t>
                      </a:r>
                      <a:endParaRPr lang="de-CH" sz="900" dirty="0"/>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err="1"/>
                        <a:t>Brüggstock</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11"/>
                  </a:ext>
                </a:extLst>
              </a:tr>
              <a:tr h="143477">
                <a:tc>
                  <a:txBody>
                    <a:bodyPr/>
                    <a:lstStyle/>
                    <a:p>
                      <a:pPr>
                        <a:lnSpc>
                          <a:spcPct val="115000"/>
                        </a:lnSpc>
                        <a:spcAft>
                          <a:spcPts val="1000"/>
                        </a:spcAft>
                      </a:pPr>
                      <a:r>
                        <a:rPr lang="de-CH" sz="900" dirty="0">
                          <a:effectLst/>
                          <a:latin typeface="+mj-lt"/>
                          <a:ea typeface="Calibri"/>
                          <a:cs typeface="Times New Roman"/>
                        </a:rPr>
                        <a:t>12</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Hans Peter </a:t>
                      </a:r>
                      <a:r>
                        <a:rPr lang="de-CH" sz="900" dirty="0" err="1"/>
                        <a:t>Jaun</a:t>
                      </a:r>
                      <a:endParaRPr lang="de-CH" sz="900" dirty="0"/>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err="1"/>
                        <a:t>Schöpfli</a:t>
                      </a:r>
                      <a:endParaRPr lang="de-CH" sz="900" dirty="0"/>
                    </a:p>
                  </a:txBody>
                  <a:tcPr marL="47663" marR="47663" marT="0" marB="0">
                    <a:solidFill>
                      <a:schemeClr val="bg1">
                        <a:lumMod val="95000"/>
                        <a:alpha val="70000"/>
                      </a:schemeClr>
                    </a:solidFill>
                  </a:tcPr>
                </a:tc>
                <a:extLst>
                  <a:ext uri="{0D108BD9-81ED-4DB2-BD59-A6C34878D82A}">
                    <a16:rowId xmlns:a16="http://schemas.microsoft.com/office/drawing/2014/main" val="10012"/>
                  </a:ext>
                </a:extLst>
              </a:tr>
              <a:tr h="143477">
                <a:tc>
                  <a:txBody>
                    <a:bodyPr/>
                    <a:lstStyle/>
                    <a:p>
                      <a:pPr>
                        <a:lnSpc>
                          <a:spcPct val="115000"/>
                        </a:lnSpc>
                        <a:spcAft>
                          <a:spcPts val="1000"/>
                        </a:spcAft>
                      </a:pPr>
                      <a:r>
                        <a:rPr lang="de-CH" sz="900" dirty="0">
                          <a:effectLst/>
                          <a:latin typeface="+mj-lt"/>
                          <a:ea typeface="Calibri"/>
                          <a:cs typeface="Times New Roman"/>
                        </a:rPr>
                        <a:t>13</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Urs Vogel</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Kandelaber</a:t>
                      </a:r>
                    </a:p>
                  </a:txBody>
                  <a:tcPr marL="47663" marR="47663" marT="0" marB="0">
                    <a:solidFill>
                      <a:schemeClr val="bg1">
                        <a:lumMod val="95000"/>
                        <a:alpha val="70000"/>
                      </a:schemeClr>
                    </a:solidFill>
                  </a:tcPr>
                </a:tc>
                <a:extLst>
                  <a:ext uri="{0D108BD9-81ED-4DB2-BD59-A6C34878D82A}">
                    <a16:rowId xmlns:a16="http://schemas.microsoft.com/office/drawing/2014/main" val="10013"/>
                  </a:ext>
                </a:extLst>
              </a:tr>
              <a:tr h="143477">
                <a:tc>
                  <a:txBody>
                    <a:bodyPr/>
                    <a:lstStyle/>
                    <a:p>
                      <a:pPr>
                        <a:lnSpc>
                          <a:spcPct val="115000"/>
                        </a:lnSpc>
                        <a:spcAft>
                          <a:spcPts val="1000"/>
                        </a:spcAft>
                      </a:pPr>
                      <a:r>
                        <a:rPr lang="de-CH" sz="900" dirty="0">
                          <a:effectLst/>
                          <a:latin typeface="+mj-lt"/>
                          <a:ea typeface="Calibri"/>
                          <a:cs typeface="Times New Roman"/>
                        </a:rPr>
                        <a:t>15</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Werner </a:t>
                      </a:r>
                      <a:r>
                        <a:rPr lang="de-CH" sz="900" dirty="0" err="1"/>
                        <a:t>Zumkehr</a:t>
                      </a:r>
                      <a:endParaRPr lang="de-CH" sz="900" dirty="0"/>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beim Apfelbaum</a:t>
                      </a:r>
                    </a:p>
                  </a:txBody>
                  <a:tcPr marL="47663" marR="47663" marT="0" marB="0">
                    <a:solidFill>
                      <a:schemeClr val="bg1">
                        <a:lumMod val="95000"/>
                        <a:alpha val="70000"/>
                      </a:schemeClr>
                    </a:solidFill>
                  </a:tcPr>
                </a:tc>
                <a:extLst>
                  <a:ext uri="{0D108BD9-81ED-4DB2-BD59-A6C34878D82A}">
                    <a16:rowId xmlns:a16="http://schemas.microsoft.com/office/drawing/2014/main" val="10015"/>
                  </a:ext>
                </a:extLst>
              </a:tr>
              <a:tr h="143477">
                <a:tc>
                  <a:txBody>
                    <a:bodyPr/>
                    <a:lstStyle/>
                    <a:p>
                      <a:pPr>
                        <a:lnSpc>
                          <a:spcPct val="115000"/>
                        </a:lnSpc>
                        <a:spcAft>
                          <a:spcPts val="1000"/>
                        </a:spcAft>
                      </a:pPr>
                      <a:r>
                        <a:rPr lang="de-CH" sz="900" dirty="0">
                          <a:effectLst/>
                          <a:latin typeface="+mj-lt"/>
                          <a:ea typeface="Calibri"/>
                          <a:cs typeface="Times New Roman"/>
                        </a:rPr>
                        <a:t>16</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Wohnblock</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Hauseingang</a:t>
                      </a:r>
                    </a:p>
                  </a:txBody>
                  <a:tcPr marL="47663" marR="47663" marT="0" marB="0">
                    <a:solidFill>
                      <a:schemeClr val="bg1">
                        <a:lumMod val="95000"/>
                        <a:alpha val="70000"/>
                      </a:schemeClr>
                    </a:solidFill>
                  </a:tcPr>
                </a:tc>
                <a:extLst>
                  <a:ext uri="{0D108BD9-81ED-4DB2-BD59-A6C34878D82A}">
                    <a16:rowId xmlns:a16="http://schemas.microsoft.com/office/drawing/2014/main" val="10016"/>
                  </a:ext>
                </a:extLst>
              </a:tr>
              <a:tr h="143477">
                <a:tc>
                  <a:txBody>
                    <a:bodyPr/>
                    <a:lstStyle/>
                    <a:p>
                      <a:pPr>
                        <a:lnSpc>
                          <a:spcPct val="115000"/>
                        </a:lnSpc>
                        <a:spcAft>
                          <a:spcPts val="1000"/>
                        </a:spcAft>
                      </a:pPr>
                      <a:r>
                        <a:rPr lang="de-CH" sz="900" dirty="0">
                          <a:effectLst/>
                          <a:latin typeface="+mj-lt"/>
                          <a:ea typeface="Calibri"/>
                          <a:cs typeface="Times New Roman"/>
                        </a:rPr>
                        <a:t>17</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UTILITA</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Vorplatz</a:t>
                      </a:r>
                    </a:p>
                  </a:txBody>
                  <a:tcPr marL="47663" marR="47663" marT="0" marB="0">
                    <a:solidFill>
                      <a:schemeClr val="bg1">
                        <a:lumMod val="95000"/>
                        <a:alpha val="70000"/>
                      </a:schemeClr>
                    </a:solidFill>
                  </a:tcPr>
                </a:tc>
                <a:extLst>
                  <a:ext uri="{0D108BD9-81ED-4DB2-BD59-A6C34878D82A}">
                    <a16:rowId xmlns:a16="http://schemas.microsoft.com/office/drawing/2014/main" val="10017"/>
                  </a:ext>
                </a:extLst>
              </a:tr>
              <a:tr h="143477">
                <a:tc>
                  <a:txBody>
                    <a:bodyPr/>
                    <a:lstStyle/>
                    <a:p>
                      <a:pPr>
                        <a:lnSpc>
                          <a:spcPct val="115000"/>
                        </a:lnSpc>
                        <a:spcAft>
                          <a:spcPts val="1000"/>
                        </a:spcAft>
                      </a:pPr>
                      <a:r>
                        <a:rPr lang="de-CH" sz="900" kern="1200" dirty="0">
                          <a:solidFill>
                            <a:schemeClr val="dk1"/>
                          </a:solidFill>
                          <a:effectLst/>
                          <a:latin typeface="+mj-lt"/>
                          <a:ea typeface="Calibri"/>
                          <a:cs typeface="Times New Roman"/>
                        </a:rPr>
                        <a:t>18</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kern="1200" dirty="0">
                          <a:solidFill>
                            <a:schemeClr val="dk1"/>
                          </a:solidFill>
                          <a:latin typeface="+mn-lt"/>
                          <a:ea typeface="+mn-ea"/>
                          <a:cs typeface="+mn-cs"/>
                        </a:rPr>
                        <a:t>Hof Vögeli</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kern="1200">
                          <a:solidFill>
                            <a:schemeClr val="dk1"/>
                          </a:solidFill>
                          <a:latin typeface="+mn-lt"/>
                          <a:ea typeface="+mn-ea"/>
                          <a:cs typeface="+mn-cs"/>
                        </a:rPr>
                        <a:t>Bei Einfahrt</a:t>
                      </a:r>
                      <a:endParaRPr lang="de-CH" sz="900" kern="1200" dirty="0">
                        <a:solidFill>
                          <a:schemeClr val="dk1"/>
                        </a:solidFill>
                        <a:latin typeface="+mn-lt"/>
                        <a:ea typeface="+mn-ea"/>
                        <a:cs typeface="+mn-cs"/>
                      </a:endParaRPr>
                    </a:p>
                  </a:txBody>
                  <a:tcPr marL="47663" marR="47663" marT="0" marB="0">
                    <a:solidFill>
                      <a:schemeClr val="bg1">
                        <a:lumMod val="95000"/>
                        <a:alpha val="70000"/>
                      </a:schemeClr>
                    </a:solidFill>
                  </a:tcPr>
                </a:tc>
                <a:extLst>
                  <a:ext uri="{0D108BD9-81ED-4DB2-BD59-A6C34878D82A}">
                    <a16:rowId xmlns:a16="http://schemas.microsoft.com/office/drawing/2014/main" val="10018"/>
                  </a:ext>
                </a:extLst>
              </a:tr>
              <a:tr h="265007">
                <a:tc>
                  <a:txBody>
                    <a:bodyPr/>
                    <a:lstStyle/>
                    <a:p>
                      <a:pPr>
                        <a:lnSpc>
                          <a:spcPct val="115000"/>
                        </a:lnSpc>
                        <a:spcAft>
                          <a:spcPts val="1000"/>
                        </a:spcAft>
                      </a:pPr>
                      <a:r>
                        <a:rPr lang="de-CH" sz="900" dirty="0">
                          <a:effectLst/>
                          <a:latin typeface="+mj-lt"/>
                          <a:ea typeface="Calibri"/>
                          <a:cs typeface="Times New Roman"/>
                        </a:rPr>
                        <a:t>19</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Ernst Baumann</a:t>
                      </a:r>
                    </a:p>
                  </a:txBody>
                  <a:tcPr marL="47663" marR="47663" marT="0" marB="0">
                    <a:solidFill>
                      <a:schemeClr val="bg1">
                        <a:lumMod val="95000"/>
                        <a:alpha val="7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Zwischen Bauernhaus und Wohnstock</a:t>
                      </a:r>
                    </a:p>
                  </a:txBody>
                  <a:tcPr marL="47663" marR="47663" marT="0" marB="0">
                    <a:solidFill>
                      <a:schemeClr val="bg1">
                        <a:lumMod val="95000"/>
                        <a:alpha val="70000"/>
                      </a:schemeClr>
                    </a:solidFill>
                  </a:tcPr>
                </a:tc>
                <a:extLst>
                  <a:ext uri="{0D108BD9-81ED-4DB2-BD59-A6C34878D82A}">
                    <a16:rowId xmlns:a16="http://schemas.microsoft.com/office/drawing/2014/main" val="10019"/>
                  </a:ext>
                </a:extLst>
              </a:tr>
            </a:tbl>
          </a:graphicData>
        </a:graphic>
      </p:graphicFrame>
      <p:sp>
        <p:nvSpPr>
          <p:cNvPr id="62" name="Textfeld 61"/>
          <p:cNvSpPr txBox="1"/>
          <p:nvPr/>
        </p:nvSpPr>
        <p:spPr>
          <a:xfrm>
            <a:off x="7472929" y="1267380"/>
            <a:ext cx="3011285" cy="267594"/>
          </a:xfrm>
          <a:prstGeom prst="rect">
            <a:avLst/>
          </a:prstGeom>
          <a:noFill/>
        </p:spPr>
        <p:txBody>
          <a:bodyPr wrap="square" lIns="98591" tIns="49295" rIns="98591" bIns="49295" rtlCol="0">
            <a:spAutoFit/>
          </a:bodyPr>
          <a:lstStyle/>
          <a:p>
            <a:r>
              <a:rPr lang="de-CH" sz="1100" b="1" dirty="0"/>
              <a:t>          Hauskehricht</a:t>
            </a:r>
          </a:p>
        </p:txBody>
      </p:sp>
      <p:sp>
        <p:nvSpPr>
          <p:cNvPr id="63" name="Textfeld 62"/>
          <p:cNvSpPr txBox="1"/>
          <p:nvPr/>
        </p:nvSpPr>
        <p:spPr>
          <a:xfrm>
            <a:off x="7526586" y="4852126"/>
            <a:ext cx="3011285" cy="267594"/>
          </a:xfrm>
          <a:prstGeom prst="rect">
            <a:avLst/>
          </a:prstGeom>
          <a:noFill/>
        </p:spPr>
        <p:txBody>
          <a:bodyPr wrap="square" lIns="98591" tIns="49295" rIns="98591" bIns="49295" rtlCol="0">
            <a:spAutoFit/>
          </a:bodyPr>
          <a:lstStyle/>
          <a:p>
            <a:r>
              <a:rPr lang="de-CH" sz="1100" b="1" dirty="0">
                <a:solidFill>
                  <a:srgbClr val="00B050"/>
                </a:solidFill>
              </a:rPr>
              <a:t>          </a:t>
            </a:r>
            <a:r>
              <a:rPr lang="de-CH" sz="1100" b="1" dirty="0" err="1">
                <a:solidFill>
                  <a:srgbClr val="00B050"/>
                </a:solidFill>
              </a:rPr>
              <a:t>Grüngut</a:t>
            </a:r>
            <a:endParaRPr lang="de-CH" sz="1100" b="1" dirty="0">
              <a:solidFill>
                <a:srgbClr val="00B050"/>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885845930"/>
              </p:ext>
            </p:extLst>
          </p:nvPr>
        </p:nvGraphicFramePr>
        <p:xfrm>
          <a:off x="7550142" y="5102165"/>
          <a:ext cx="3047963" cy="280675"/>
        </p:xfrm>
        <a:graphic>
          <a:graphicData uri="http://schemas.openxmlformats.org/drawingml/2006/table">
            <a:tbl>
              <a:tblPr>
                <a:tableStyleId>{5C22544A-7EE6-4342-B048-85BDC9FD1C3A}</a:tableStyleId>
              </a:tblPr>
              <a:tblGrid>
                <a:gridCol w="308850">
                  <a:extLst>
                    <a:ext uri="{9D8B030D-6E8A-4147-A177-3AD203B41FA5}">
                      <a16:colId xmlns:a16="http://schemas.microsoft.com/office/drawing/2014/main" val="20000"/>
                    </a:ext>
                  </a:extLst>
                </a:gridCol>
                <a:gridCol w="1658139">
                  <a:extLst>
                    <a:ext uri="{9D8B030D-6E8A-4147-A177-3AD203B41FA5}">
                      <a16:colId xmlns:a16="http://schemas.microsoft.com/office/drawing/2014/main" val="20001"/>
                    </a:ext>
                  </a:extLst>
                </a:gridCol>
                <a:gridCol w="1080974">
                  <a:extLst>
                    <a:ext uri="{9D8B030D-6E8A-4147-A177-3AD203B41FA5}">
                      <a16:colId xmlns:a16="http://schemas.microsoft.com/office/drawing/2014/main" val="20002"/>
                    </a:ext>
                  </a:extLst>
                </a:gridCol>
              </a:tblGrid>
              <a:tr h="280675">
                <a:tc>
                  <a:txBody>
                    <a:bodyPr/>
                    <a:lstStyle/>
                    <a:p>
                      <a:pPr>
                        <a:lnSpc>
                          <a:spcPct val="115000"/>
                        </a:lnSpc>
                        <a:spcAft>
                          <a:spcPts val="1000"/>
                        </a:spcAft>
                      </a:pPr>
                      <a:endParaRPr lang="de-CH" sz="1200" dirty="0">
                        <a:effectLst/>
                        <a:latin typeface="Calibri"/>
                        <a:ea typeface="Calibri"/>
                        <a:cs typeface="Times New Roman"/>
                      </a:endParaRPr>
                    </a:p>
                  </a:txBody>
                  <a:tcPr marL="47663" marR="47663" marT="0" marB="0">
                    <a:solidFill>
                      <a:schemeClr val="bg1">
                        <a:lumMod val="95000"/>
                        <a:alpha val="70000"/>
                      </a:schemeClr>
                    </a:solidFill>
                  </a:tcPr>
                </a:tc>
                <a:tc>
                  <a:txBody>
                    <a:bodyPr/>
                    <a:lstStyle/>
                    <a:p>
                      <a:pPr algn="l">
                        <a:lnSpc>
                          <a:spcPct val="115000"/>
                        </a:lnSpc>
                        <a:spcAft>
                          <a:spcPts val="1000"/>
                        </a:spcAft>
                      </a:pPr>
                      <a:r>
                        <a:rPr lang="de-CH" sz="900" kern="1200" dirty="0">
                          <a:solidFill>
                            <a:srgbClr val="FF0000"/>
                          </a:solidFill>
                          <a:effectLst/>
                          <a:latin typeface="+mn-lt"/>
                          <a:ea typeface="+mn-ea"/>
                          <a:cs typeface="+mn-cs"/>
                        </a:rPr>
                        <a:t>  </a:t>
                      </a:r>
                      <a:r>
                        <a:rPr lang="de-CH" sz="900" kern="1200" dirty="0" err="1">
                          <a:solidFill>
                            <a:srgbClr val="FF0000"/>
                          </a:solidFill>
                          <a:effectLst/>
                          <a:latin typeface="+mn-lt"/>
                          <a:ea typeface="+mn-ea"/>
                          <a:cs typeface="+mn-cs"/>
                        </a:rPr>
                        <a:t>sep.</a:t>
                      </a:r>
                      <a:r>
                        <a:rPr lang="de-CH" sz="900" kern="1200" dirty="0">
                          <a:solidFill>
                            <a:srgbClr val="FF0000"/>
                          </a:solidFill>
                          <a:effectLst/>
                          <a:latin typeface="+mn-lt"/>
                          <a:ea typeface="+mn-ea"/>
                          <a:cs typeface="+mn-cs"/>
                        </a:rPr>
                        <a:t> Flugblatt folgt</a:t>
                      </a:r>
                    </a:p>
                  </a:txBody>
                  <a:tcPr marL="47663" marR="47663" marT="0" marB="0">
                    <a:solidFill>
                      <a:schemeClr val="bg1">
                        <a:lumMod val="95000"/>
                        <a:alpha val="70000"/>
                      </a:schemeClr>
                    </a:solidFill>
                  </a:tcPr>
                </a:tc>
                <a:tc>
                  <a:txBody>
                    <a:bodyPr/>
                    <a:lstStyle/>
                    <a:p>
                      <a:pPr>
                        <a:lnSpc>
                          <a:spcPct val="115000"/>
                        </a:lnSpc>
                        <a:spcAft>
                          <a:spcPts val="1000"/>
                        </a:spcAft>
                      </a:pPr>
                      <a:endParaRPr lang="de-CH" sz="1200" dirty="0">
                        <a:effectLst/>
                        <a:latin typeface="Calibri"/>
                        <a:ea typeface="Calibri"/>
                        <a:cs typeface="Times New Roman"/>
                      </a:endParaRPr>
                    </a:p>
                  </a:txBody>
                  <a:tcPr marL="47663" marR="47663" marT="0" marB="0">
                    <a:solidFill>
                      <a:schemeClr val="bg1">
                        <a:lumMod val="95000"/>
                        <a:alpha val="70000"/>
                      </a:schemeClr>
                    </a:solidFill>
                  </a:tcPr>
                </a:tc>
                <a:extLst>
                  <a:ext uri="{0D108BD9-81ED-4DB2-BD59-A6C34878D82A}">
                    <a16:rowId xmlns:a16="http://schemas.microsoft.com/office/drawing/2014/main" val="10000"/>
                  </a:ext>
                </a:extLst>
              </a:tr>
            </a:tbl>
          </a:graphicData>
        </a:graphic>
      </p:graphicFrame>
      <p:sp>
        <p:nvSpPr>
          <p:cNvPr id="65" name="Ellipse 64"/>
          <p:cNvSpPr/>
          <p:nvPr/>
        </p:nvSpPr>
        <p:spPr>
          <a:xfrm>
            <a:off x="2027127" y="3934828"/>
            <a:ext cx="48776" cy="4921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8591" tIns="49295" rIns="98591" bIns="49295" rtlCol="0" anchor="ctr"/>
          <a:lstStyle/>
          <a:p>
            <a:pPr algn="ctr"/>
            <a:endParaRPr lang="de-CH"/>
          </a:p>
        </p:txBody>
      </p:sp>
      <p:sp>
        <p:nvSpPr>
          <p:cNvPr id="66" name="Textfeld 65"/>
          <p:cNvSpPr txBox="1"/>
          <p:nvPr/>
        </p:nvSpPr>
        <p:spPr>
          <a:xfrm>
            <a:off x="1948706" y="3961024"/>
            <a:ext cx="392313" cy="238052"/>
          </a:xfrm>
          <a:prstGeom prst="rect">
            <a:avLst/>
          </a:prstGeom>
          <a:noFill/>
        </p:spPr>
        <p:txBody>
          <a:bodyPr wrap="square" lIns="98591" tIns="49295" rIns="98591" bIns="49295" rtlCol="0">
            <a:spAutoFit/>
          </a:bodyPr>
          <a:lstStyle/>
          <a:p>
            <a:r>
              <a:rPr lang="de-CH" sz="900" b="1" dirty="0">
                <a:solidFill>
                  <a:srgbClr val="00B050"/>
                </a:solidFill>
              </a:rPr>
              <a:t>20</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0185" y="4795720"/>
            <a:ext cx="31966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Kehricht">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0185" y="1234951"/>
            <a:ext cx="319668" cy="324000"/>
          </a:xfrm>
          <a:prstGeom prst="rect">
            <a:avLst/>
          </a:prstGeom>
          <a:noFill/>
          <a:extLst>
            <a:ext uri="{909E8E84-426E-40DD-AFC4-6F175D3DCCD1}">
              <a14:hiddenFill xmlns:a14="http://schemas.microsoft.com/office/drawing/2010/main">
                <a:solidFill>
                  <a:srgbClr val="FFFFFF"/>
                </a:solidFill>
              </a14:hiddenFill>
            </a:ext>
          </a:extLst>
        </p:spPr>
      </p:pic>
      <p:sp>
        <p:nvSpPr>
          <p:cNvPr id="67" name="Ellipse 66"/>
          <p:cNvSpPr/>
          <p:nvPr/>
        </p:nvSpPr>
        <p:spPr>
          <a:xfrm rot="2886605">
            <a:off x="3807147" y="4164419"/>
            <a:ext cx="200804" cy="997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8591" tIns="49295" rIns="98591" bIns="49295" rtlCol="0" anchor="ctr"/>
          <a:lstStyle/>
          <a:p>
            <a:pPr algn="ctr"/>
            <a:endParaRPr lang="de-CH"/>
          </a:p>
        </p:txBody>
      </p:sp>
      <p:sp>
        <p:nvSpPr>
          <p:cNvPr id="68" name="Textfeld 67"/>
          <p:cNvSpPr txBox="1"/>
          <p:nvPr/>
        </p:nvSpPr>
        <p:spPr>
          <a:xfrm>
            <a:off x="3948214" y="4182665"/>
            <a:ext cx="1735977" cy="515051"/>
          </a:xfrm>
          <a:prstGeom prst="rect">
            <a:avLst/>
          </a:prstGeom>
          <a:noFill/>
        </p:spPr>
        <p:txBody>
          <a:bodyPr wrap="square" lIns="98591" tIns="49295" rIns="98591" bIns="49295" rtlCol="0">
            <a:spAutoFit/>
          </a:bodyPr>
          <a:lstStyle/>
          <a:p>
            <a:r>
              <a:rPr lang="de-CH" sz="900" dirty="0">
                <a:solidFill>
                  <a:srgbClr val="0070C0"/>
                </a:solidFill>
              </a:rPr>
              <a:t>Sammelstelle Blech, Glas, Kleider und Öl bei der Gemeindeverwaltung</a:t>
            </a:r>
          </a:p>
        </p:txBody>
      </p:sp>
      <p:sp>
        <p:nvSpPr>
          <p:cNvPr id="73" name="Textfeld 72"/>
          <p:cNvSpPr txBox="1"/>
          <p:nvPr/>
        </p:nvSpPr>
        <p:spPr>
          <a:xfrm>
            <a:off x="42809" y="3688821"/>
            <a:ext cx="1984317" cy="477468"/>
          </a:xfrm>
          <a:prstGeom prst="rect">
            <a:avLst/>
          </a:prstGeom>
          <a:solidFill>
            <a:srgbClr val="FFFFFF">
              <a:alpha val="69804"/>
            </a:srgbClr>
          </a:solidFill>
        </p:spPr>
        <p:txBody>
          <a:bodyPr wrap="square" lIns="98591" tIns="49295" rIns="98591" bIns="49295" rtlCol="0">
            <a:spAutoFit/>
          </a:bodyPr>
          <a:lstStyle/>
          <a:p>
            <a:r>
              <a:rPr lang="de-CH" sz="1200" b="1" dirty="0">
                <a:solidFill>
                  <a:srgbClr val="FF0000"/>
                </a:solidFill>
              </a:rPr>
              <a:t>Kehrichtsammeldaten 2026</a:t>
            </a:r>
            <a:br>
              <a:rPr lang="de-CH" sz="1200" b="1" dirty="0">
                <a:solidFill>
                  <a:srgbClr val="FF0000"/>
                </a:solidFill>
              </a:rPr>
            </a:br>
            <a:r>
              <a:rPr lang="de-CH" sz="1200" b="1" dirty="0">
                <a:solidFill>
                  <a:srgbClr val="FF0000"/>
                </a:solidFill>
              </a:rPr>
              <a:t> (jeweils Nachmittags)</a:t>
            </a:r>
          </a:p>
        </p:txBody>
      </p:sp>
      <p:sp>
        <p:nvSpPr>
          <p:cNvPr id="5" name="Rechteck 4"/>
          <p:cNvSpPr/>
          <p:nvPr/>
        </p:nvSpPr>
        <p:spPr>
          <a:xfrm rot="19421090">
            <a:off x="1956645" y="2853349"/>
            <a:ext cx="168117" cy="138141"/>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69" name="Rechteck 68"/>
          <p:cNvSpPr/>
          <p:nvPr/>
        </p:nvSpPr>
        <p:spPr>
          <a:xfrm rot="19421090">
            <a:off x="1865845" y="2992515"/>
            <a:ext cx="168117" cy="6097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Rechteck 9"/>
          <p:cNvSpPr/>
          <p:nvPr/>
        </p:nvSpPr>
        <p:spPr>
          <a:xfrm rot="18927925">
            <a:off x="2061475" y="2828764"/>
            <a:ext cx="83479" cy="63601"/>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0" name="Rechteck 69"/>
          <p:cNvSpPr/>
          <p:nvPr/>
        </p:nvSpPr>
        <p:spPr>
          <a:xfrm rot="13537205">
            <a:off x="1979008" y="2891107"/>
            <a:ext cx="56555" cy="11497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1" name="Rechteck 70"/>
          <p:cNvSpPr/>
          <p:nvPr/>
        </p:nvSpPr>
        <p:spPr>
          <a:xfrm rot="13537205">
            <a:off x="1876965" y="2998612"/>
            <a:ext cx="56555" cy="11497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4" name="Gerader Verbinder 13"/>
          <p:cNvCxnSpPr/>
          <p:nvPr/>
        </p:nvCxnSpPr>
        <p:spPr>
          <a:xfrm>
            <a:off x="1997722" y="2838962"/>
            <a:ext cx="150627" cy="147089"/>
          </a:xfrm>
          <a:prstGeom prst="line">
            <a:avLst/>
          </a:prstGeom>
          <a:ln w="6350"/>
        </p:spPr>
        <p:style>
          <a:lnRef idx="1">
            <a:schemeClr val="dk1"/>
          </a:lnRef>
          <a:fillRef idx="0">
            <a:schemeClr val="dk1"/>
          </a:fillRef>
          <a:effectRef idx="0">
            <a:schemeClr val="dk1"/>
          </a:effectRef>
          <a:fontRef idx="minor">
            <a:schemeClr val="tx1"/>
          </a:fontRef>
        </p:style>
      </p:cxnSp>
      <p:cxnSp>
        <p:nvCxnSpPr>
          <p:cNvPr id="74" name="Gerader Verbinder 73"/>
          <p:cNvCxnSpPr/>
          <p:nvPr/>
        </p:nvCxnSpPr>
        <p:spPr>
          <a:xfrm>
            <a:off x="1955111" y="2865158"/>
            <a:ext cx="150627" cy="147089"/>
          </a:xfrm>
          <a:prstGeom prst="line">
            <a:avLst/>
          </a:prstGeom>
          <a:ln w="6350"/>
        </p:spPr>
        <p:style>
          <a:lnRef idx="1">
            <a:schemeClr val="dk1"/>
          </a:lnRef>
          <a:fillRef idx="0">
            <a:schemeClr val="dk1"/>
          </a:fillRef>
          <a:effectRef idx="0">
            <a:schemeClr val="dk1"/>
          </a:effectRef>
          <a:fontRef idx="minor">
            <a:schemeClr val="tx1"/>
          </a:fontRef>
        </p:style>
      </p:cxnSp>
      <p:cxnSp>
        <p:nvCxnSpPr>
          <p:cNvPr id="75" name="Gerader Verbinder 74"/>
          <p:cNvCxnSpPr/>
          <p:nvPr/>
        </p:nvCxnSpPr>
        <p:spPr>
          <a:xfrm>
            <a:off x="1926477" y="2901671"/>
            <a:ext cx="150627" cy="147089"/>
          </a:xfrm>
          <a:prstGeom prst="line">
            <a:avLst/>
          </a:prstGeom>
          <a:ln w="6350"/>
        </p:spPr>
        <p:style>
          <a:lnRef idx="1">
            <a:schemeClr val="dk1"/>
          </a:lnRef>
          <a:fillRef idx="0">
            <a:schemeClr val="dk1"/>
          </a:fillRef>
          <a:effectRef idx="0">
            <a:schemeClr val="dk1"/>
          </a:effectRef>
          <a:fontRef idx="minor">
            <a:schemeClr val="tx1"/>
          </a:fontRef>
        </p:style>
      </p:cxnSp>
      <p:cxnSp>
        <p:nvCxnSpPr>
          <p:cNvPr id="76" name="Gerader Verbinder 75"/>
          <p:cNvCxnSpPr/>
          <p:nvPr/>
        </p:nvCxnSpPr>
        <p:spPr>
          <a:xfrm>
            <a:off x="1894303" y="2934032"/>
            <a:ext cx="132824" cy="133471"/>
          </a:xfrm>
          <a:prstGeom prst="line">
            <a:avLst/>
          </a:prstGeom>
          <a:ln w="6350"/>
        </p:spPr>
        <p:style>
          <a:lnRef idx="1">
            <a:schemeClr val="dk1"/>
          </a:lnRef>
          <a:fillRef idx="0">
            <a:schemeClr val="dk1"/>
          </a:fillRef>
          <a:effectRef idx="0">
            <a:schemeClr val="dk1"/>
          </a:effectRef>
          <a:fontRef idx="minor">
            <a:schemeClr val="tx1"/>
          </a:fontRef>
        </p:style>
      </p:cxnSp>
      <p:cxnSp>
        <p:nvCxnSpPr>
          <p:cNvPr id="77" name="Gerader Verbinder 76"/>
          <p:cNvCxnSpPr/>
          <p:nvPr/>
        </p:nvCxnSpPr>
        <p:spPr>
          <a:xfrm>
            <a:off x="1892680" y="3006356"/>
            <a:ext cx="87782" cy="94714"/>
          </a:xfrm>
          <a:prstGeom prst="line">
            <a:avLst/>
          </a:prstGeom>
          <a:ln w="6350"/>
        </p:spPr>
        <p:style>
          <a:lnRef idx="1">
            <a:schemeClr val="dk1"/>
          </a:lnRef>
          <a:fillRef idx="0">
            <a:schemeClr val="dk1"/>
          </a:fillRef>
          <a:effectRef idx="0">
            <a:schemeClr val="dk1"/>
          </a:effectRef>
          <a:fontRef idx="minor">
            <a:schemeClr val="tx1"/>
          </a:fontRef>
        </p:style>
      </p:cxnSp>
      <p:cxnSp>
        <p:nvCxnSpPr>
          <p:cNvPr id="81" name="Gerader Verbinder 80"/>
          <p:cNvCxnSpPr/>
          <p:nvPr/>
        </p:nvCxnSpPr>
        <p:spPr>
          <a:xfrm>
            <a:off x="1862049" y="3037290"/>
            <a:ext cx="80875" cy="81025"/>
          </a:xfrm>
          <a:prstGeom prst="line">
            <a:avLst/>
          </a:prstGeom>
          <a:ln w="6350"/>
        </p:spPr>
        <p:style>
          <a:lnRef idx="1">
            <a:schemeClr val="dk1"/>
          </a:lnRef>
          <a:fillRef idx="0">
            <a:schemeClr val="dk1"/>
          </a:fillRef>
          <a:effectRef idx="0">
            <a:schemeClr val="dk1"/>
          </a:effectRef>
          <a:fontRef idx="minor">
            <a:schemeClr val="tx1"/>
          </a:fontRef>
        </p:style>
      </p:cxnSp>
      <p:sp>
        <p:nvSpPr>
          <p:cNvPr id="11" name="Textfeld 10">
            <a:extLst>
              <a:ext uri="{FF2B5EF4-FFF2-40B4-BE49-F238E27FC236}">
                <a16:creationId xmlns:a16="http://schemas.microsoft.com/office/drawing/2014/main" id="{29194EE3-CD0A-4B2F-AC48-EC4B306C0551}"/>
              </a:ext>
            </a:extLst>
          </p:cNvPr>
          <p:cNvSpPr txBox="1"/>
          <p:nvPr/>
        </p:nvSpPr>
        <p:spPr>
          <a:xfrm>
            <a:off x="7511535" y="522267"/>
            <a:ext cx="2934072" cy="461665"/>
          </a:xfrm>
          <a:prstGeom prst="rect">
            <a:avLst/>
          </a:prstGeom>
          <a:noFill/>
        </p:spPr>
        <p:txBody>
          <a:bodyPr wrap="square" rtlCol="0">
            <a:spAutoFit/>
          </a:bodyPr>
          <a:lstStyle/>
          <a:p>
            <a:pPr algn="ctr"/>
            <a:r>
              <a:rPr lang="de-CH" sz="1200" dirty="0">
                <a:solidFill>
                  <a:srgbClr val="FF0000"/>
                </a:solidFill>
              </a:rPr>
              <a:t>Säcke dürfen erst am Morgen des Abfuhrtags deponiert werden.</a:t>
            </a:r>
          </a:p>
        </p:txBody>
      </p:sp>
    </p:spTree>
    <p:extLst>
      <p:ext uri="{BB962C8B-B14F-4D97-AF65-F5344CB8AC3E}">
        <p14:creationId xmlns:p14="http://schemas.microsoft.com/office/powerpoint/2010/main" val="374241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93359231"/>
              </p:ext>
            </p:extLst>
          </p:nvPr>
        </p:nvGraphicFramePr>
        <p:xfrm>
          <a:off x="60533" y="558304"/>
          <a:ext cx="10521689" cy="6390648"/>
        </p:xfrm>
        <a:graphic>
          <a:graphicData uri="http://schemas.openxmlformats.org/drawingml/2006/table">
            <a:tbl>
              <a:tblPr firstRow="1" bandRow="1">
                <a:tableStyleId>{5C22544A-7EE6-4342-B048-85BDC9FD1C3A}</a:tableStyleId>
              </a:tblPr>
              <a:tblGrid>
                <a:gridCol w="1751172">
                  <a:extLst>
                    <a:ext uri="{9D8B030D-6E8A-4147-A177-3AD203B41FA5}">
                      <a16:colId xmlns:a16="http://schemas.microsoft.com/office/drawing/2014/main" val="20000"/>
                    </a:ext>
                  </a:extLst>
                </a:gridCol>
                <a:gridCol w="2152540">
                  <a:extLst>
                    <a:ext uri="{9D8B030D-6E8A-4147-A177-3AD203B41FA5}">
                      <a16:colId xmlns:a16="http://schemas.microsoft.com/office/drawing/2014/main" val="20001"/>
                    </a:ext>
                  </a:extLst>
                </a:gridCol>
                <a:gridCol w="1319694">
                  <a:extLst>
                    <a:ext uri="{9D8B030D-6E8A-4147-A177-3AD203B41FA5}">
                      <a16:colId xmlns:a16="http://schemas.microsoft.com/office/drawing/2014/main" val="20002"/>
                    </a:ext>
                  </a:extLst>
                </a:gridCol>
                <a:gridCol w="1858211">
                  <a:extLst>
                    <a:ext uri="{9D8B030D-6E8A-4147-A177-3AD203B41FA5}">
                      <a16:colId xmlns:a16="http://schemas.microsoft.com/office/drawing/2014/main" val="20003"/>
                    </a:ext>
                  </a:extLst>
                </a:gridCol>
                <a:gridCol w="1920369">
                  <a:extLst>
                    <a:ext uri="{9D8B030D-6E8A-4147-A177-3AD203B41FA5}">
                      <a16:colId xmlns:a16="http://schemas.microsoft.com/office/drawing/2014/main" val="20004"/>
                    </a:ext>
                  </a:extLst>
                </a:gridCol>
                <a:gridCol w="1519703">
                  <a:extLst>
                    <a:ext uri="{9D8B030D-6E8A-4147-A177-3AD203B41FA5}">
                      <a16:colId xmlns:a16="http://schemas.microsoft.com/office/drawing/2014/main" val="20005"/>
                    </a:ext>
                  </a:extLst>
                </a:gridCol>
              </a:tblGrid>
              <a:tr h="234776">
                <a:tc>
                  <a:txBody>
                    <a:bodyPr/>
                    <a:lstStyle/>
                    <a:p>
                      <a:r>
                        <a:rPr lang="de-CH" sz="900" dirty="0">
                          <a:solidFill>
                            <a:schemeClr val="tx1"/>
                          </a:solidFill>
                        </a:rPr>
                        <a:t>Abfallart</a:t>
                      </a:r>
                    </a:p>
                  </a:txBody>
                  <a:tcPr marL="98049" marR="98049" marT="49689" marB="49689">
                    <a:solidFill>
                      <a:schemeClr val="bg1">
                        <a:lumMod val="95000"/>
                      </a:schemeClr>
                    </a:solidFill>
                  </a:tcPr>
                </a:tc>
                <a:tc>
                  <a:txBody>
                    <a:bodyPr/>
                    <a:lstStyle/>
                    <a:p>
                      <a:r>
                        <a:rPr lang="de-CH" sz="900" dirty="0">
                          <a:solidFill>
                            <a:schemeClr val="tx1"/>
                          </a:solidFill>
                        </a:rPr>
                        <a:t>Was</a:t>
                      </a:r>
                    </a:p>
                  </a:txBody>
                  <a:tcPr marL="98049" marR="98049" marT="49689" marB="49689">
                    <a:solidFill>
                      <a:schemeClr val="bg1">
                        <a:lumMod val="95000"/>
                      </a:schemeClr>
                    </a:solidFill>
                  </a:tcPr>
                </a:tc>
                <a:tc>
                  <a:txBody>
                    <a:bodyPr/>
                    <a:lstStyle/>
                    <a:p>
                      <a:r>
                        <a:rPr lang="de-CH" sz="900" dirty="0">
                          <a:solidFill>
                            <a:schemeClr val="tx1"/>
                          </a:solidFill>
                        </a:rPr>
                        <a:t>Wie</a:t>
                      </a:r>
                    </a:p>
                  </a:txBody>
                  <a:tcPr marL="98049" marR="98049" marT="49689" marB="49689">
                    <a:solidFill>
                      <a:schemeClr val="bg1">
                        <a:lumMod val="95000"/>
                      </a:schemeClr>
                    </a:solidFill>
                  </a:tcPr>
                </a:tc>
                <a:tc>
                  <a:txBody>
                    <a:bodyPr/>
                    <a:lstStyle/>
                    <a:p>
                      <a:r>
                        <a:rPr lang="de-CH" sz="900" dirty="0">
                          <a:solidFill>
                            <a:schemeClr val="tx1"/>
                          </a:solidFill>
                        </a:rPr>
                        <a:t>Wann</a:t>
                      </a:r>
                    </a:p>
                  </a:txBody>
                  <a:tcPr marL="98049" marR="98049" marT="49689" marB="49689">
                    <a:solidFill>
                      <a:schemeClr val="bg1">
                        <a:lumMod val="95000"/>
                      </a:schemeClr>
                    </a:solidFill>
                  </a:tcPr>
                </a:tc>
                <a:tc>
                  <a:txBody>
                    <a:bodyPr/>
                    <a:lstStyle/>
                    <a:p>
                      <a:r>
                        <a:rPr lang="de-CH" sz="900" dirty="0">
                          <a:solidFill>
                            <a:schemeClr val="tx1"/>
                          </a:solidFill>
                        </a:rPr>
                        <a:t>Wo</a:t>
                      </a:r>
                    </a:p>
                  </a:txBody>
                  <a:tcPr marL="98049" marR="98049" marT="49689" marB="49689">
                    <a:solidFill>
                      <a:schemeClr val="bg1">
                        <a:lumMod val="95000"/>
                      </a:schemeClr>
                    </a:solidFill>
                  </a:tcPr>
                </a:tc>
                <a:tc>
                  <a:txBody>
                    <a:bodyPr/>
                    <a:lstStyle/>
                    <a:p>
                      <a:r>
                        <a:rPr lang="de-CH" sz="900" dirty="0">
                          <a:solidFill>
                            <a:schemeClr val="tx1"/>
                          </a:solidFill>
                        </a:rPr>
                        <a:t>Information</a:t>
                      </a:r>
                    </a:p>
                  </a:txBody>
                  <a:tcPr marL="98049" marR="98049" marT="49689" marB="49689">
                    <a:solidFill>
                      <a:schemeClr val="bg1">
                        <a:lumMod val="95000"/>
                      </a:schemeClr>
                    </a:solidFill>
                  </a:tcPr>
                </a:tc>
                <a:extLst>
                  <a:ext uri="{0D108BD9-81ED-4DB2-BD59-A6C34878D82A}">
                    <a16:rowId xmlns:a16="http://schemas.microsoft.com/office/drawing/2014/main" val="10000"/>
                  </a:ext>
                </a:extLst>
              </a:tr>
              <a:tr h="326524">
                <a:tc>
                  <a:txBody>
                    <a:bodyPr/>
                    <a:lstStyle/>
                    <a:p>
                      <a:pPr algn="r"/>
                      <a:r>
                        <a:rPr lang="de-CH" sz="900" dirty="0"/>
                        <a:t>Papier</a:t>
                      </a:r>
                    </a:p>
                    <a:p>
                      <a:pPr algn="r"/>
                      <a:r>
                        <a:rPr lang="de-CH" sz="900" dirty="0"/>
                        <a:t>Karton</a:t>
                      </a:r>
                    </a:p>
                  </a:txBody>
                  <a:tcPr marL="98049" marR="98049" marT="49689" marB="49689">
                    <a:solidFill>
                      <a:schemeClr val="bg1">
                        <a:lumMod val="95000"/>
                      </a:schemeClr>
                    </a:solidFill>
                  </a:tcPr>
                </a:tc>
                <a:tc>
                  <a:txBody>
                    <a:bodyPr/>
                    <a:lstStyle/>
                    <a:p>
                      <a:r>
                        <a:rPr lang="de-CH" sz="900" dirty="0"/>
                        <a:t>Zeitungen, Hefte, Schreibpapier, Karton, Packpapier</a:t>
                      </a:r>
                      <a:r>
                        <a:rPr lang="de-CH" sz="900" baseline="0" dirty="0"/>
                        <a:t>, Couverts, Kataloge, usw.</a:t>
                      </a:r>
                    </a:p>
                  </a:txBody>
                  <a:tcPr marL="98049" marR="98049" marT="49689" marB="49689">
                    <a:solidFill>
                      <a:schemeClr val="bg1">
                        <a:lumMod val="95000"/>
                      </a:schemeClr>
                    </a:solidFill>
                  </a:tcPr>
                </a:tc>
                <a:tc>
                  <a:txBody>
                    <a:bodyPr/>
                    <a:lstStyle/>
                    <a:p>
                      <a:r>
                        <a:rPr lang="de-CH" sz="900" dirty="0"/>
                        <a:t>gebündelt</a:t>
                      </a:r>
                    </a:p>
                  </a:txBody>
                  <a:tcPr marL="98049" marR="98049" marT="49689" marB="49689">
                    <a:solidFill>
                      <a:schemeClr val="bg1">
                        <a:lumMod val="95000"/>
                      </a:schemeClr>
                    </a:solidFill>
                  </a:tcPr>
                </a:tc>
                <a:tc>
                  <a:txBody>
                    <a:bodyPr/>
                    <a:lstStyle/>
                    <a:p>
                      <a:r>
                        <a:rPr lang="de-CH" sz="900" dirty="0"/>
                        <a:t>2 x jährlich</a:t>
                      </a:r>
                    </a:p>
                    <a:p>
                      <a:r>
                        <a:rPr lang="de-CH" sz="900" dirty="0"/>
                        <a:t>(Juni und November)</a:t>
                      </a:r>
                    </a:p>
                  </a:txBody>
                  <a:tcPr marL="98049" marR="98049" marT="49689" marB="49689">
                    <a:solidFill>
                      <a:schemeClr val="bg1">
                        <a:lumMod val="95000"/>
                      </a:schemeClr>
                    </a:solidFill>
                  </a:tcPr>
                </a:tc>
                <a:tc>
                  <a:txBody>
                    <a:bodyPr/>
                    <a:lstStyle/>
                    <a:p>
                      <a:r>
                        <a:rPr lang="de-CH" sz="900" dirty="0"/>
                        <a:t>Haus-zu-Haus-Sammlung</a:t>
                      </a:r>
                    </a:p>
                  </a:txBody>
                  <a:tcPr marL="98049" marR="98049" marT="49689" marB="49689">
                    <a:solidFill>
                      <a:schemeClr val="bg1">
                        <a:lumMod val="95000"/>
                      </a:schemeClr>
                    </a:solidFill>
                  </a:tcPr>
                </a:tc>
                <a:tc>
                  <a:txBody>
                    <a:bodyPr/>
                    <a:lstStyle/>
                    <a:p>
                      <a:r>
                        <a:rPr lang="de-CH" sz="900" dirty="0"/>
                        <a:t>Daten werden im Anzeiger von</a:t>
                      </a:r>
                      <a:r>
                        <a:rPr lang="de-CH" sz="900" baseline="0" dirty="0"/>
                        <a:t> Konolfingen publiziert</a:t>
                      </a:r>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01"/>
                  </a:ext>
                </a:extLst>
              </a:tr>
              <a:tr h="288032">
                <a:tc>
                  <a:txBody>
                    <a:bodyPr/>
                    <a:lstStyle/>
                    <a:p>
                      <a:pPr algn="r"/>
                      <a:r>
                        <a:rPr lang="de-CH" sz="900" dirty="0"/>
                        <a:t>Glas</a:t>
                      </a:r>
                    </a:p>
                  </a:txBody>
                  <a:tcPr marL="98049" marR="98049" marT="49689" marB="49689">
                    <a:solidFill>
                      <a:schemeClr val="bg1">
                        <a:lumMod val="95000"/>
                      </a:schemeClr>
                    </a:solidFill>
                  </a:tcPr>
                </a:tc>
                <a:tc>
                  <a:txBody>
                    <a:bodyPr/>
                    <a:lstStyle/>
                    <a:p>
                      <a:r>
                        <a:rPr lang="de-CH" sz="900" dirty="0"/>
                        <a:t>Einwegflaschen,</a:t>
                      </a:r>
                      <a:r>
                        <a:rPr lang="de-CH" sz="900" baseline="0" dirty="0"/>
                        <a:t> kein Fensterglas, keine Leuchtstoffröhren</a:t>
                      </a:r>
                    </a:p>
                  </a:txBody>
                  <a:tcPr marL="98049" marR="98049" marT="49689" marB="49689">
                    <a:solidFill>
                      <a:schemeClr val="bg1">
                        <a:lumMod val="95000"/>
                      </a:schemeClr>
                    </a:solidFill>
                  </a:tcPr>
                </a:tc>
                <a:tc>
                  <a:txBody>
                    <a:bodyPr/>
                    <a:lstStyle/>
                    <a:p>
                      <a:r>
                        <a:rPr lang="de-CH" sz="900" dirty="0"/>
                        <a:t>ohne Verschlüsse</a:t>
                      </a:r>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r>
                        <a:rPr lang="de-CH" sz="900" dirty="0"/>
                        <a:t>Bei der Gemeindeverwaltung</a:t>
                      </a:r>
                    </a:p>
                  </a:txBody>
                  <a:tcPr marL="98049" marR="98049" marT="49689" marB="49689">
                    <a:solidFill>
                      <a:schemeClr val="bg1">
                        <a:lumMod val="95000"/>
                      </a:schemeClr>
                    </a:solidFill>
                  </a:tcPr>
                </a:tc>
                <a:tc>
                  <a:txBody>
                    <a:bodyPr/>
                    <a:lstStyle/>
                    <a:p>
                      <a:r>
                        <a:rPr lang="de-CH" sz="900" dirty="0"/>
                        <a:t>Sammelcontainer</a:t>
                      </a:r>
                    </a:p>
                  </a:txBody>
                  <a:tcPr marL="98049" marR="98049" marT="49689" marB="49689">
                    <a:solidFill>
                      <a:schemeClr val="bg1">
                        <a:lumMod val="95000"/>
                      </a:schemeClr>
                    </a:solidFill>
                  </a:tcPr>
                </a:tc>
                <a:extLst>
                  <a:ext uri="{0D108BD9-81ED-4DB2-BD59-A6C34878D82A}">
                    <a16:rowId xmlns:a16="http://schemas.microsoft.com/office/drawing/2014/main" val="10002"/>
                  </a:ext>
                </a:extLst>
              </a:tr>
              <a:tr h="223192">
                <a:tc>
                  <a:txBody>
                    <a:bodyPr/>
                    <a:lstStyle/>
                    <a:p>
                      <a:pPr algn="r"/>
                      <a:r>
                        <a:rPr lang="de-CH" sz="900" dirty="0"/>
                        <a:t>Weissblech</a:t>
                      </a:r>
                    </a:p>
                  </a:txBody>
                  <a:tcPr marL="98049" marR="98049" marT="49689" marB="49689">
                    <a:solidFill>
                      <a:schemeClr val="bg1">
                        <a:lumMod val="95000"/>
                      </a:schemeClr>
                    </a:solidFill>
                  </a:tcPr>
                </a:tc>
                <a:tc>
                  <a:txBody>
                    <a:bodyPr/>
                    <a:lstStyle/>
                    <a:p>
                      <a:r>
                        <a:rPr lang="de-CH" sz="900" dirty="0"/>
                        <a:t>Konservenbüchsen, keine Spraydosen</a:t>
                      </a:r>
                      <a:endParaRPr lang="de-CH" sz="900" baseline="0" dirty="0"/>
                    </a:p>
                  </a:txBody>
                  <a:tcPr marL="98049" marR="98049" marT="49689" marB="49689">
                    <a:solidFill>
                      <a:schemeClr val="bg1">
                        <a:lumMod val="95000"/>
                      </a:schemeClr>
                    </a:solidFill>
                  </a:tcPr>
                </a:tc>
                <a:tc>
                  <a:txBody>
                    <a:bodyPr/>
                    <a:lstStyle/>
                    <a:p>
                      <a:r>
                        <a:rPr lang="de-CH" sz="900" dirty="0"/>
                        <a:t>gereinigt, ohne Etiketten</a:t>
                      </a:r>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r>
                        <a:rPr lang="de-CH" sz="900" kern="1200" dirty="0">
                          <a:solidFill>
                            <a:schemeClr val="dk1"/>
                          </a:solidFill>
                          <a:latin typeface="+mn-lt"/>
                          <a:ea typeface="+mn-ea"/>
                          <a:cs typeface="+mn-cs"/>
                        </a:rPr>
                        <a:t>Bei der Gemeindeverwaltung</a:t>
                      </a:r>
                    </a:p>
                  </a:txBody>
                  <a:tcPr marL="98049" marR="98049" marT="49689" marB="49689">
                    <a:solidFill>
                      <a:schemeClr val="bg1">
                        <a:lumMod val="95000"/>
                      </a:schemeClr>
                    </a:solidFill>
                  </a:tcPr>
                </a:tc>
                <a:tc>
                  <a:txBody>
                    <a:bodyPr/>
                    <a:lstStyle/>
                    <a:p>
                      <a:r>
                        <a:rPr lang="de-CH" sz="900" dirty="0"/>
                        <a:t>Sammelcontainer</a:t>
                      </a:r>
                      <a:br>
                        <a:rPr lang="de-CH" sz="900" dirty="0"/>
                      </a:br>
                      <a:r>
                        <a:rPr lang="de-CH" sz="900" dirty="0"/>
                        <a:t>Alu + Weissblech zusammen</a:t>
                      </a:r>
                    </a:p>
                  </a:txBody>
                  <a:tcPr marL="98049" marR="98049" marT="49689" marB="49689">
                    <a:solidFill>
                      <a:schemeClr val="bg1">
                        <a:lumMod val="95000"/>
                      </a:schemeClr>
                    </a:solidFill>
                  </a:tcPr>
                </a:tc>
                <a:extLst>
                  <a:ext uri="{0D108BD9-81ED-4DB2-BD59-A6C34878D82A}">
                    <a16:rowId xmlns:a16="http://schemas.microsoft.com/office/drawing/2014/main" val="10003"/>
                  </a:ext>
                </a:extLst>
              </a:tr>
              <a:tr h="137526">
                <a:tc>
                  <a:txBody>
                    <a:bodyPr/>
                    <a:lstStyle/>
                    <a:p>
                      <a:pPr algn="r"/>
                      <a:r>
                        <a:rPr lang="de-CH" sz="900" dirty="0"/>
                        <a:t>Aluminium</a:t>
                      </a:r>
                    </a:p>
                  </a:txBody>
                  <a:tcPr marL="98049" marR="98049" marT="49689" marB="49689">
                    <a:solidFill>
                      <a:schemeClr val="bg1">
                        <a:lumMod val="95000"/>
                      </a:schemeClr>
                    </a:solidFill>
                  </a:tcPr>
                </a:tc>
                <a:tc>
                  <a:txBody>
                    <a:bodyPr/>
                    <a:lstStyle/>
                    <a:p>
                      <a:r>
                        <a:rPr lang="de-CH" sz="900" dirty="0"/>
                        <a:t>Reines</a:t>
                      </a:r>
                      <a:r>
                        <a:rPr lang="de-CH" sz="900" baseline="0" dirty="0"/>
                        <a:t> Alu, keine beschichtete Folien</a:t>
                      </a:r>
                    </a:p>
                    <a:p>
                      <a:r>
                        <a:rPr lang="de-CH" sz="900" baseline="0" dirty="0"/>
                        <a:t>Alu-Getränkedosen</a:t>
                      </a:r>
                    </a:p>
                  </a:txBody>
                  <a:tcPr marL="98049" marR="98049" marT="49689" marB="49689">
                    <a:solidFill>
                      <a:schemeClr val="bg1">
                        <a:lumMod val="95000"/>
                      </a:schemeClr>
                    </a:solidFill>
                  </a:tcPr>
                </a:tc>
                <a:tc>
                  <a:txBody>
                    <a:bodyPr/>
                    <a:lstStyle/>
                    <a:p>
                      <a:r>
                        <a:rPr lang="de-CH" sz="900" dirty="0"/>
                        <a:t>gereinigt, ohne Etiketten</a:t>
                      </a:r>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pPr marL="0" algn="l" defTabSz="985906" rtl="0" eaLnBrk="1" latinLnBrk="0" hangingPunct="1"/>
                      <a:r>
                        <a:rPr lang="de-CH" sz="900" kern="1200" dirty="0">
                          <a:solidFill>
                            <a:schemeClr val="dk1"/>
                          </a:solidFill>
                          <a:latin typeface="+mn-lt"/>
                          <a:ea typeface="+mn-ea"/>
                          <a:cs typeface="+mn-cs"/>
                        </a:rPr>
                        <a:t>Bei der Gemeindeverwaltung</a:t>
                      </a:r>
                    </a:p>
                  </a:txBody>
                  <a:tcPr marL="98049" marR="98049" marT="49689" marB="49689">
                    <a:solidFill>
                      <a:schemeClr val="bg1">
                        <a:lumMod val="95000"/>
                      </a:schemeClr>
                    </a:solidFill>
                  </a:tcPr>
                </a:tc>
                <a:tc>
                  <a:txBody>
                    <a:bodyPr/>
                    <a:lstStyle/>
                    <a:p>
                      <a:r>
                        <a:rPr lang="de-CH" sz="900" dirty="0"/>
                        <a:t>Sammelcontainer</a:t>
                      </a:r>
                      <a:br>
                        <a:rPr lang="de-CH" sz="900" dirty="0"/>
                      </a:br>
                      <a:r>
                        <a:rPr lang="de-CH" sz="900" dirty="0"/>
                        <a:t>Alu + Weissblech zusammen</a:t>
                      </a:r>
                    </a:p>
                  </a:txBody>
                  <a:tcPr marL="98049" marR="98049" marT="49689" marB="49689">
                    <a:solidFill>
                      <a:schemeClr val="bg1">
                        <a:lumMod val="95000"/>
                      </a:schemeClr>
                    </a:solidFill>
                  </a:tcPr>
                </a:tc>
                <a:extLst>
                  <a:ext uri="{0D108BD9-81ED-4DB2-BD59-A6C34878D82A}">
                    <a16:rowId xmlns:a16="http://schemas.microsoft.com/office/drawing/2014/main" val="10004"/>
                  </a:ext>
                </a:extLst>
              </a:tr>
              <a:tr h="267884">
                <a:tc>
                  <a:txBody>
                    <a:bodyPr/>
                    <a:lstStyle/>
                    <a:p>
                      <a:pPr algn="r"/>
                      <a:r>
                        <a:rPr lang="de-CH" sz="900" dirty="0"/>
                        <a:t>Altöl</a:t>
                      </a:r>
                    </a:p>
                  </a:txBody>
                  <a:tcPr marL="98049" marR="98049" marT="49689" marB="49689">
                    <a:solidFill>
                      <a:schemeClr val="bg1">
                        <a:lumMod val="95000"/>
                      </a:schemeClr>
                    </a:solidFill>
                  </a:tcPr>
                </a:tc>
                <a:tc>
                  <a:txBody>
                    <a:bodyPr/>
                    <a:lstStyle/>
                    <a:p>
                      <a:r>
                        <a:rPr lang="de-CH" sz="900" dirty="0"/>
                        <a:t>Motorenöl, Frittier-Öl, anderes</a:t>
                      </a:r>
                      <a:r>
                        <a:rPr lang="de-CH" sz="900" baseline="0" dirty="0"/>
                        <a:t> Öl</a:t>
                      </a:r>
                    </a:p>
                  </a:txBody>
                  <a:tcPr marL="98049" marR="98049" marT="49689" marB="49689">
                    <a:solidFill>
                      <a:schemeClr val="bg1">
                        <a:lumMod val="95000"/>
                      </a:schemeClr>
                    </a:solidFill>
                  </a:tcPr>
                </a:tc>
                <a:tc>
                  <a:txBody>
                    <a:bodyPr/>
                    <a:lstStyle/>
                    <a:p>
                      <a:r>
                        <a:rPr lang="de-CH" sz="900" dirty="0"/>
                        <a:t>gesondert nach Speis-</a:t>
                      </a:r>
                      <a:r>
                        <a:rPr lang="de-CH" sz="900" baseline="0" dirty="0"/>
                        <a:t> und Maschinenöl</a:t>
                      </a:r>
                      <a:endParaRPr lang="de-CH" sz="900" dirty="0"/>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r>
                        <a:rPr lang="de-CH" sz="900" dirty="0"/>
                        <a:t>Bei der Gemeindeverwaltung</a:t>
                      </a:r>
                    </a:p>
                  </a:txBody>
                  <a:tcPr marL="98049" marR="98049" marT="49689" marB="49689">
                    <a:solidFill>
                      <a:schemeClr val="bg1">
                        <a:lumMod val="95000"/>
                      </a:schemeClr>
                    </a:solidFill>
                  </a:tcPr>
                </a:tc>
                <a:tc>
                  <a:txBody>
                    <a:bodyPr/>
                    <a:lstStyle/>
                    <a:p>
                      <a:r>
                        <a:rPr lang="de-CH" sz="900" dirty="0"/>
                        <a:t>Ölfässer</a:t>
                      </a:r>
                    </a:p>
                  </a:txBody>
                  <a:tcPr marL="98049" marR="98049" marT="49689" marB="49689">
                    <a:solidFill>
                      <a:schemeClr val="bg1">
                        <a:lumMod val="95000"/>
                      </a:schemeClr>
                    </a:solidFill>
                  </a:tcPr>
                </a:tc>
                <a:extLst>
                  <a:ext uri="{0D108BD9-81ED-4DB2-BD59-A6C34878D82A}">
                    <a16:rowId xmlns:a16="http://schemas.microsoft.com/office/drawing/2014/main" val="10005"/>
                  </a:ext>
                </a:extLst>
              </a:tr>
              <a:tr h="343244">
                <a:tc>
                  <a:txBody>
                    <a:bodyPr/>
                    <a:lstStyle/>
                    <a:p>
                      <a:pPr algn="r"/>
                      <a:r>
                        <a:rPr lang="de-CH" sz="900" dirty="0"/>
                        <a:t>PET</a:t>
                      </a:r>
                    </a:p>
                  </a:txBody>
                  <a:tcPr marL="98049" marR="98049" marT="49689" marB="49689">
                    <a:solidFill>
                      <a:schemeClr val="bg1">
                        <a:lumMod val="95000"/>
                      </a:schemeClr>
                    </a:solidFill>
                  </a:tcPr>
                </a:tc>
                <a:tc>
                  <a:txBody>
                    <a:bodyPr/>
                    <a:lstStyle/>
                    <a:p>
                      <a:r>
                        <a:rPr lang="de-CH" sz="900" dirty="0"/>
                        <a:t>Mit «PET» gekennzeichnete Flaschen</a:t>
                      </a:r>
                    </a:p>
                  </a:txBody>
                  <a:tcPr marL="98049" marR="98049" marT="49689" marB="49689">
                    <a:solidFill>
                      <a:schemeClr val="bg1">
                        <a:lumMod val="95000"/>
                      </a:schemeClr>
                    </a:solidFill>
                  </a:tcPr>
                </a:tc>
                <a:tc>
                  <a:txBody>
                    <a:bodyPr/>
                    <a:lstStyle/>
                    <a:p>
                      <a:r>
                        <a:rPr lang="de-CH" sz="900" dirty="0"/>
                        <a:t>gereinigt und flachgedrückt</a:t>
                      </a:r>
                    </a:p>
                  </a:txBody>
                  <a:tcPr marL="98049" marR="98049" marT="49689" marB="49689">
                    <a:solidFill>
                      <a:schemeClr val="bg1">
                        <a:lumMod val="95000"/>
                      </a:schemeClr>
                    </a:solidFill>
                  </a:tcPr>
                </a:tc>
                <a:tc>
                  <a:txBody>
                    <a:bodyPr/>
                    <a:lstStyle/>
                    <a:p>
                      <a:r>
                        <a:rPr lang="de-CH" sz="900" dirty="0"/>
                        <a:t>werktags</a:t>
                      </a:r>
                    </a:p>
                    <a:p>
                      <a:r>
                        <a:rPr lang="de-CH" sz="900" dirty="0"/>
                        <a:t>oder gem. Öffnungszeiten</a:t>
                      </a:r>
                    </a:p>
                  </a:txBody>
                  <a:tcPr marL="98049" marR="98049" marT="49689" marB="49689">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Landwirtschaftliche Genossenschaft Brenzikofen oder Verkaufsstellen</a:t>
                      </a:r>
                    </a:p>
                  </a:txBody>
                  <a:tcPr marL="98049" marR="98049" marT="49689" marB="49689">
                    <a:solidFill>
                      <a:schemeClr val="bg1">
                        <a:lumMod val="95000"/>
                      </a:schemeClr>
                    </a:solidFill>
                  </a:tcPr>
                </a:tc>
                <a:tc>
                  <a:txBody>
                    <a:bodyPr/>
                    <a:lstStyle/>
                    <a:p>
                      <a:r>
                        <a:rPr lang="de-CH" sz="900" dirty="0"/>
                        <a:t>Sammelcontainer</a:t>
                      </a:r>
                    </a:p>
                  </a:txBody>
                  <a:tcPr marL="98049" marR="98049" marT="49689" marB="49689">
                    <a:solidFill>
                      <a:schemeClr val="bg1">
                        <a:lumMod val="95000"/>
                      </a:schemeClr>
                    </a:solidFill>
                  </a:tcPr>
                </a:tc>
                <a:extLst>
                  <a:ext uri="{0D108BD9-81ED-4DB2-BD59-A6C34878D82A}">
                    <a16:rowId xmlns:a16="http://schemas.microsoft.com/office/drawing/2014/main" val="10006"/>
                  </a:ext>
                </a:extLst>
              </a:tr>
              <a:tr h="288032">
                <a:tc>
                  <a:txBody>
                    <a:bodyPr/>
                    <a:lstStyle/>
                    <a:p>
                      <a:pPr algn="r"/>
                      <a:r>
                        <a:rPr lang="de-CH" sz="900" dirty="0"/>
                        <a:t>Alteisen</a:t>
                      </a:r>
                    </a:p>
                  </a:txBody>
                  <a:tcPr marL="98049" marR="98049" marT="49689" marB="49689">
                    <a:solidFill>
                      <a:schemeClr val="bg1">
                        <a:lumMod val="95000"/>
                      </a:schemeClr>
                    </a:solidFill>
                  </a:tcPr>
                </a:tc>
                <a:tc>
                  <a:txBody>
                    <a:bodyPr/>
                    <a:lstStyle/>
                    <a:p>
                      <a:r>
                        <a:rPr lang="de-CH" sz="900" dirty="0"/>
                        <a:t>Alteisen,</a:t>
                      </a:r>
                      <a:r>
                        <a:rPr lang="de-CH" sz="900" baseline="0" dirty="0"/>
                        <a:t> Felgen, kein Alu, keine Dosen</a:t>
                      </a:r>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tc>
                  <a:txBody>
                    <a:bodyPr/>
                    <a:lstStyle/>
                    <a:p>
                      <a:r>
                        <a:rPr lang="de-CH" sz="900" dirty="0"/>
                        <a:t>1x jährlich (ca. </a:t>
                      </a:r>
                      <a:r>
                        <a:rPr lang="de-CH" sz="900" baseline="0" dirty="0"/>
                        <a:t> </a:t>
                      </a:r>
                      <a:r>
                        <a:rPr lang="de-CH" sz="900" baseline="0"/>
                        <a:t>September)</a:t>
                      </a:r>
                      <a:endParaRPr lang="de-CH" sz="900" dirty="0"/>
                    </a:p>
                  </a:txBody>
                  <a:tcPr marL="98049" marR="98049" marT="49689" marB="49689">
                    <a:solidFill>
                      <a:schemeClr val="bg1">
                        <a:lumMod val="95000"/>
                      </a:schemeClr>
                    </a:solidFill>
                  </a:tcPr>
                </a:tc>
                <a:tc>
                  <a:txBody>
                    <a:bodyPr/>
                    <a:lstStyle/>
                    <a:p>
                      <a:r>
                        <a:rPr lang="de-CH" sz="900" dirty="0"/>
                        <a:t>Haus-zu-Haus-Sammlung</a:t>
                      </a:r>
                    </a:p>
                  </a:txBody>
                  <a:tcPr marL="98049" marR="98049" marT="49689" marB="49689">
                    <a:solidFill>
                      <a:schemeClr val="bg1">
                        <a:lumMod val="95000"/>
                      </a:schemeClr>
                    </a:solidFill>
                  </a:tcPr>
                </a:tc>
                <a:tc>
                  <a:txBody>
                    <a:bodyPr/>
                    <a:lstStyle/>
                    <a:p>
                      <a:r>
                        <a:rPr lang="de-CH" sz="900" dirty="0"/>
                        <a:t>Daten werden im Anzeiger von</a:t>
                      </a:r>
                      <a:r>
                        <a:rPr lang="de-CH" sz="900" baseline="0" dirty="0"/>
                        <a:t> Konolfingen publiziert</a:t>
                      </a:r>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07"/>
                  </a:ext>
                </a:extLst>
              </a:tr>
              <a:tr h="243920">
                <a:tc>
                  <a:txBody>
                    <a:bodyPr/>
                    <a:lstStyle/>
                    <a:p>
                      <a:pPr algn="r"/>
                      <a:r>
                        <a:rPr lang="de-CH" sz="900" dirty="0"/>
                        <a:t>Batterien</a:t>
                      </a:r>
                    </a:p>
                  </a:txBody>
                  <a:tcPr marL="98049" marR="98049" marT="49689" marB="49689">
                    <a:solidFill>
                      <a:schemeClr val="bg1">
                        <a:lumMod val="95000"/>
                      </a:schemeClr>
                    </a:solidFill>
                  </a:tcPr>
                </a:tc>
                <a:tc>
                  <a:txBody>
                    <a:bodyPr/>
                    <a:lstStyle/>
                    <a:p>
                      <a:r>
                        <a:rPr lang="de-CH" sz="900" dirty="0"/>
                        <a:t>Quecksilberbatterien, übrige Batterien</a:t>
                      </a:r>
                    </a:p>
                    <a:p>
                      <a:endParaRPr lang="de-CH" sz="900" dirty="0"/>
                    </a:p>
                  </a:txBody>
                  <a:tcPr marL="98049" marR="98049" marT="49689" marB="49689">
                    <a:solidFill>
                      <a:schemeClr val="bg1">
                        <a:lumMod val="95000"/>
                      </a:schemeClr>
                    </a:solidFill>
                  </a:tcPr>
                </a:tc>
                <a:tc>
                  <a:txBody>
                    <a:bodyPr/>
                    <a:lstStyle/>
                    <a:p>
                      <a:r>
                        <a:rPr lang="de-CH" sz="900" dirty="0"/>
                        <a:t>lose</a:t>
                      </a:r>
                    </a:p>
                  </a:txBody>
                  <a:tcPr marL="98049" marR="98049" marT="49689" marB="49689">
                    <a:solidFill>
                      <a:schemeClr val="bg1">
                        <a:lumMod val="95000"/>
                      </a:schemeClr>
                    </a:solidFill>
                  </a:tcPr>
                </a:tc>
                <a:tc>
                  <a:txBody>
                    <a:bodyPr/>
                    <a:lstStyle/>
                    <a:p>
                      <a:r>
                        <a:rPr lang="de-CH" sz="900" dirty="0"/>
                        <a:t>Öffnungszeiten der Verkaufsstellen</a:t>
                      </a:r>
                    </a:p>
                  </a:txBody>
                  <a:tcPr marL="98049" marR="98049" marT="49689" marB="49689">
                    <a:solidFill>
                      <a:schemeClr val="bg1">
                        <a:lumMod val="95000"/>
                      </a:schemeClr>
                    </a:solidFill>
                  </a:tcPr>
                </a:tc>
                <a:tc>
                  <a:txBody>
                    <a:bodyPr/>
                    <a:lstStyle/>
                    <a:p>
                      <a:r>
                        <a:rPr lang="de-CH" sz="900" dirty="0"/>
                        <a:t>Verkaufsstellen</a:t>
                      </a:r>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08"/>
                  </a:ext>
                </a:extLst>
              </a:tr>
              <a:tr h="446286">
                <a:tc>
                  <a:txBody>
                    <a:bodyPr/>
                    <a:lstStyle/>
                    <a:p>
                      <a:pPr algn="r"/>
                      <a:r>
                        <a:rPr lang="de-CH" sz="900" dirty="0"/>
                        <a:t>Kühl- und Gefriergeräte</a:t>
                      </a:r>
                    </a:p>
                    <a:p>
                      <a:pPr algn="r"/>
                      <a:r>
                        <a:rPr lang="de-CH" sz="900" dirty="0"/>
                        <a:t>Elektromaterial</a:t>
                      </a:r>
                    </a:p>
                  </a:txBody>
                  <a:tcPr marL="98049" marR="98049" marT="49689" marB="49689">
                    <a:solidFill>
                      <a:schemeClr val="bg1">
                        <a:lumMod val="95000"/>
                      </a:schemeClr>
                    </a:solidFill>
                  </a:tcPr>
                </a:tc>
                <a:tc>
                  <a:txBody>
                    <a:bodyPr/>
                    <a:lstStyle/>
                    <a:p>
                      <a:r>
                        <a:rPr lang="de-CH" sz="900" dirty="0"/>
                        <a:t>Kühl-</a:t>
                      </a:r>
                      <a:r>
                        <a:rPr lang="de-CH" sz="900" baseline="0" dirty="0"/>
                        <a:t> und Gefrierschränke, Radios, TV, Staubsauger, u.v.m.</a:t>
                      </a:r>
                      <a:endParaRPr lang="de-CH" sz="900" dirty="0"/>
                    </a:p>
                  </a:txBody>
                  <a:tcPr marL="98049" marR="98049" marT="49689" marB="49689">
                    <a:solidFill>
                      <a:schemeClr val="bg1">
                        <a:lumMod val="95000"/>
                      </a:schemeClr>
                    </a:solidFill>
                  </a:tcPr>
                </a:tc>
                <a:tc>
                  <a:txBody>
                    <a:bodyPr/>
                    <a:lstStyle/>
                    <a:p>
                      <a:r>
                        <a:rPr lang="de-CH" sz="900" dirty="0"/>
                        <a:t>unbeschädigt</a:t>
                      </a:r>
                    </a:p>
                  </a:txBody>
                  <a:tcPr marL="98049" marR="98049" marT="49689" marB="49689">
                    <a:solidFill>
                      <a:schemeClr val="bg1">
                        <a:lumMod val="95000"/>
                      </a:schemeClr>
                    </a:solidFill>
                  </a:tcPr>
                </a:tc>
                <a:tc>
                  <a:txBody>
                    <a:bodyPr/>
                    <a:lstStyle/>
                    <a:p>
                      <a:r>
                        <a:rPr lang="de-CH" sz="900" dirty="0"/>
                        <a:t>Öffnungszeiten der Verkaufsstellen</a:t>
                      </a:r>
                    </a:p>
                    <a:p>
                      <a:r>
                        <a:rPr lang="de-CH" sz="900" dirty="0"/>
                        <a:t>Mo–Fr 7.30–11.45/13.15–17.00*</a:t>
                      </a:r>
                    </a:p>
                    <a:p>
                      <a:r>
                        <a:rPr lang="de-CH" sz="900" dirty="0"/>
                        <a:t>Sa 09.00 – 12.00</a:t>
                      </a:r>
                    </a:p>
                  </a:txBody>
                  <a:tcPr marL="98049" marR="98049" marT="49689" marB="49689">
                    <a:solidFill>
                      <a:schemeClr val="bg1">
                        <a:lumMod val="95000"/>
                      </a:schemeClr>
                    </a:solidFill>
                  </a:tcPr>
                </a:tc>
                <a:tc>
                  <a:txBody>
                    <a:bodyPr/>
                    <a:lstStyle/>
                    <a:p>
                      <a:r>
                        <a:rPr lang="de-CH" sz="900" dirty="0"/>
                        <a:t>Verkaufsstellen oder</a:t>
                      </a:r>
                    </a:p>
                    <a:p>
                      <a:r>
                        <a:rPr lang="de-CH" sz="900" dirty="0"/>
                        <a:t>AVAG,</a:t>
                      </a:r>
                      <a:r>
                        <a:rPr lang="de-CH" sz="900" baseline="0" dirty="0"/>
                        <a:t> </a:t>
                      </a:r>
                      <a:r>
                        <a:rPr lang="de-CH" sz="900" baseline="0" dirty="0" err="1"/>
                        <a:t>Türliacherweg</a:t>
                      </a:r>
                      <a:r>
                        <a:rPr lang="de-CH" sz="900" baseline="0" dirty="0"/>
                        <a:t> 1, 3629 </a:t>
                      </a:r>
                      <a:r>
                        <a:rPr lang="de-CH" sz="900" baseline="0" dirty="0" err="1"/>
                        <a:t>Jaberg</a:t>
                      </a:r>
                      <a:r>
                        <a:rPr lang="de-CH" sz="900" baseline="0" dirty="0"/>
                        <a:t> 033 226  56 56</a:t>
                      </a:r>
                      <a:endParaRPr lang="de-CH" sz="900" dirty="0"/>
                    </a:p>
                  </a:txBody>
                  <a:tcPr marL="98049" marR="98049" marT="49689" marB="49689">
                    <a:solidFill>
                      <a:schemeClr val="bg1">
                        <a:lumMod val="95000"/>
                      </a:schemeClr>
                    </a:solidFill>
                  </a:tcPr>
                </a:tc>
                <a:tc>
                  <a:txBody>
                    <a:bodyPr/>
                    <a:lstStyle/>
                    <a:p>
                      <a:r>
                        <a:rPr lang="de-CH" sz="900" baseline="0" dirty="0"/>
                        <a:t>*Nov.-Febr.: Mo-Fr</a:t>
                      </a:r>
                    </a:p>
                    <a:p>
                      <a:r>
                        <a:rPr lang="de-CH" sz="900" baseline="0" dirty="0"/>
                        <a:t>08.00-11.45/13.15-17.00</a:t>
                      </a:r>
                    </a:p>
                    <a:p>
                      <a:r>
                        <a:rPr lang="de-CH" sz="900" baseline="0" dirty="0"/>
                        <a:t>Sa 09.00-12.00</a:t>
                      </a:r>
                    </a:p>
                  </a:txBody>
                  <a:tcPr marL="98049" marR="98049" marT="49689" marB="49689">
                    <a:solidFill>
                      <a:schemeClr val="bg1">
                        <a:lumMod val="95000"/>
                      </a:schemeClr>
                    </a:solidFill>
                  </a:tcPr>
                </a:tc>
                <a:extLst>
                  <a:ext uri="{0D108BD9-81ED-4DB2-BD59-A6C34878D82A}">
                    <a16:rowId xmlns:a16="http://schemas.microsoft.com/office/drawing/2014/main" val="10009"/>
                  </a:ext>
                </a:extLst>
              </a:tr>
              <a:tr h="295468">
                <a:tc>
                  <a:txBody>
                    <a:bodyPr/>
                    <a:lstStyle/>
                    <a:p>
                      <a:pPr algn="r"/>
                      <a:r>
                        <a:rPr lang="de-CH" sz="900" baseline="0" dirty="0"/>
                        <a:t>Medikamente</a:t>
                      </a:r>
                      <a:endParaRPr lang="de-CH" sz="900" dirty="0"/>
                    </a:p>
                  </a:txBody>
                  <a:tcPr marL="98049" marR="98049" marT="49689" marB="49689">
                    <a:solidFill>
                      <a:schemeClr val="bg1">
                        <a:lumMod val="95000"/>
                      </a:schemeClr>
                    </a:solidFill>
                  </a:tcPr>
                </a:tc>
                <a:tc>
                  <a:txBody>
                    <a:bodyPr/>
                    <a:lstStyle/>
                    <a:p>
                      <a:r>
                        <a:rPr lang="de-CH" sz="900" dirty="0"/>
                        <a:t>Medikamente</a:t>
                      </a:r>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tc>
                  <a:txBody>
                    <a:bodyPr/>
                    <a:lstStyle/>
                    <a:p>
                      <a:r>
                        <a:rPr lang="de-CH" sz="900" dirty="0"/>
                        <a:t>Öffnungszeiten der Verkaufsstellen</a:t>
                      </a:r>
                    </a:p>
                    <a:p>
                      <a:endParaRPr lang="de-CH" sz="900" dirty="0"/>
                    </a:p>
                  </a:txBody>
                  <a:tcPr marL="98049" marR="98049" marT="49689" marB="49689">
                    <a:solidFill>
                      <a:schemeClr val="bg1">
                        <a:lumMod val="95000"/>
                      </a:schemeClr>
                    </a:solidFill>
                  </a:tcPr>
                </a:tc>
                <a:tc>
                  <a:txBody>
                    <a:bodyPr/>
                    <a:lstStyle/>
                    <a:p>
                      <a:r>
                        <a:rPr lang="de-CH" sz="900" dirty="0"/>
                        <a:t>Drogerien</a:t>
                      </a:r>
                      <a:r>
                        <a:rPr lang="de-CH" sz="900" baseline="0" dirty="0"/>
                        <a:t> und Apotheken</a:t>
                      </a:r>
                    </a:p>
                    <a:p>
                      <a:endParaRPr lang="de-CH" sz="900" baseline="0" dirty="0"/>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10"/>
                  </a:ext>
                </a:extLst>
              </a:tr>
              <a:tr h="312264">
                <a:tc>
                  <a:txBody>
                    <a:bodyPr/>
                    <a:lstStyle/>
                    <a:p>
                      <a:pPr algn="r"/>
                      <a:r>
                        <a:rPr lang="de-CH" sz="900" dirty="0"/>
                        <a:t>Sonderabfälle</a:t>
                      </a:r>
                    </a:p>
                    <a:p>
                      <a:pPr algn="r"/>
                      <a:r>
                        <a:rPr lang="de-CH" sz="900" dirty="0"/>
                        <a:t>Gifte</a:t>
                      </a:r>
                    </a:p>
                  </a:txBody>
                  <a:tcPr marL="98049" marR="98049" marT="49689" marB="49689">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Säuren,</a:t>
                      </a:r>
                      <a:r>
                        <a:rPr lang="de-CH" sz="900" baseline="0" dirty="0"/>
                        <a:t> Laugen, Verdünner, Putzmittel, Leuchtstoffröhren, Energiesparlampen</a:t>
                      </a:r>
                      <a:endParaRPr lang="de-CH" sz="900" dirty="0"/>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Öffnungszeiten der Verkaufsstellen</a:t>
                      </a:r>
                    </a:p>
                    <a:p>
                      <a:endParaRPr lang="de-CH" sz="900" dirty="0"/>
                    </a:p>
                  </a:txBody>
                  <a:tcPr marL="98049" marR="98049" marT="49689" marB="49689">
                    <a:solidFill>
                      <a:schemeClr val="bg1">
                        <a:lumMod val="95000"/>
                      </a:schemeClr>
                    </a:solidFill>
                  </a:tcPr>
                </a:tc>
                <a:tc>
                  <a:txBody>
                    <a:bodyPr/>
                    <a:lstStyle/>
                    <a:p>
                      <a:r>
                        <a:rPr lang="de-CH" sz="900" dirty="0"/>
                        <a:t>SOVAG </a:t>
                      </a:r>
                      <a:r>
                        <a:rPr lang="de-CH" sz="900" dirty="0" err="1"/>
                        <a:t>Rubigen</a:t>
                      </a:r>
                      <a:r>
                        <a:rPr lang="de-CH" sz="900" dirty="0"/>
                        <a:t>,</a:t>
                      </a:r>
                      <a:r>
                        <a:rPr lang="de-CH" sz="900" baseline="0" dirty="0"/>
                        <a:t> altes </a:t>
                      </a:r>
                      <a:r>
                        <a:rPr lang="de-CH" sz="900" baseline="0" dirty="0" err="1"/>
                        <a:t>Riedgässli</a:t>
                      </a:r>
                      <a:r>
                        <a:rPr lang="de-CH" sz="900" baseline="0" dirty="0"/>
                        <a:t> 7</a:t>
                      </a:r>
                      <a:r>
                        <a:rPr lang="de-CH" sz="900" dirty="0"/>
                        <a:t>,</a:t>
                      </a:r>
                    </a:p>
                    <a:p>
                      <a:r>
                        <a:rPr lang="de-CH" sz="900" dirty="0"/>
                        <a:t>3113 </a:t>
                      </a:r>
                      <a:r>
                        <a:rPr lang="de-CH" sz="900" dirty="0" err="1"/>
                        <a:t>Rubigen</a:t>
                      </a:r>
                      <a:r>
                        <a:rPr lang="de-CH" sz="900" dirty="0"/>
                        <a:t> (031</a:t>
                      </a:r>
                      <a:r>
                        <a:rPr lang="de-CH" sz="900" baseline="0" dirty="0"/>
                        <a:t> 720 13 50)</a:t>
                      </a:r>
                      <a:endParaRPr lang="de-CH" sz="900" dirty="0"/>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11"/>
                  </a:ext>
                </a:extLst>
              </a:tr>
              <a:tr h="370614">
                <a:tc>
                  <a:txBody>
                    <a:bodyPr/>
                    <a:lstStyle/>
                    <a:p>
                      <a:pPr algn="r"/>
                      <a:r>
                        <a:rPr lang="de-CH" sz="900" dirty="0"/>
                        <a:t>Sperrgut</a:t>
                      </a:r>
                    </a:p>
                  </a:txBody>
                  <a:tcPr marL="98049" marR="98049" marT="49689" marB="49689">
                    <a:solidFill>
                      <a:schemeClr val="bg1">
                        <a:lumMod val="95000"/>
                      </a:schemeClr>
                    </a:solidFill>
                  </a:tcPr>
                </a:tc>
                <a:tc>
                  <a:txBody>
                    <a:bodyPr/>
                    <a:lstStyle/>
                    <a:p>
                      <a:r>
                        <a:rPr lang="de-CH" sz="900" dirty="0"/>
                        <a:t>Sofas, Betten, Stühle, Schränke, u.v.m.</a:t>
                      </a:r>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tc>
                  <a:txBody>
                    <a:bodyPr/>
                    <a:lstStyle/>
                    <a:p>
                      <a:r>
                        <a:rPr lang="de-CH" sz="900" dirty="0"/>
                        <a:t>Mo–Fr 7.30–11.45/13.15–17.00*</a:t>
                      </a:r>
                    </a:p>
                    <a:p>
                      <a:r>
                        <a:rPr lang="de-CH" sz="900" dirty="0"/>
                        <a:t>Sa 09.00 – 12.00</a:t>
                      </a:r>
                    </a:p>
                  </a:txBody>
                  <a:tcPr marL="98049" marR="98049" marT="49689" marB="49689">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00" dirty="0"/>
                        <a:t>AVAG,</a:t>
                      </a:r>
                      <a:r>
                        <a:rPr lang="de-CH" sz="900" baseline="0" dirty="0"/>
                        <a:t> </a:t>
                      </a:r>
                      <a:r>
                        <a:rPr lang="de-CH" sz="900" baseline="0" dirty="0" err="1"/>
                        <a:t>Türliacherweg</a:t>
                      </a:r>
                      <a:r>
                        <a:rPr lang="de-CH" sz="900" baseline="0" dirty="0"/>
                        <a:t> 1, 3629 </a:t>
                      </a:r>
                      <a:r>
                        <a:rPr lang="de-CH" sz="900" baseline="0" dirty="0" err="1"/>
                        <a:t>Jaberg</a:t>
                      </a:r>
                      <a:endParaRPr lang="de-CH" sz="9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CH" sz="900" baseline="0" dirty="0"/>
                        <a:t>033 226 56 56</a:t>
                      </a:r>
                      <a:endParaRPr lang="de-CH" sz="900" dirty="0"/>
                    </a:p>
                  </a:txBody>
                  <a:tcPr marL="98049" marR="98049" marT="49689" marB="49689">
                    <a:solidFill>
                      <a:schemeClr val="bg1">
                        <a:lumMod val="95000"/>
                      </a:schemeClr>
                    </a:solidFill>
                  </a:tcPr>
                </a:tc>
                <a:tc>
                  <a:txBody>
                    <a:bodyPr/>
                    <a:lstStyle/>
                    <a:p>
                      <a:r>
                        <a:rPr lang="de-CH" sz="900" dirty="0"/>
                        <a:t>*Nov.-</a:t>
                      </a:r>
                      <a:r>
                        <a:rPr lang="de-CH" sz="900" dirty="0" err="1"/>
                        <a:t>Febr</a:t>
                      </a:r>
                      <a:r>
                        <a:rPr lang="de-CH" sz="900" dirty="0"/>
                        <a:t>: Mo-Fr</a:t>
                      </a:r>
                    </a:p>
                    <a:p>
                      <a:r>
                        <a:rPr lang="de-CH" sz="900" dirty="0"/>
                        <a:t>08.00-11.45/13.15-17.00</a:t>
                      </a:r>
                    </a:p>
                    <a:p>
                      <a:r>
                        <a:rPr lang="de-CH" sz="900" dirty="0"/>
                        <a:t>Sa</a:t>
                      </a:r>
                      <a:r>
                        <a:rPr lang="de-CH" sz="900" baseline="0" dirty="0"/>
                        <a:t> 09.00-12.00</a:t>
                      </a:r>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12"/>
                  </a:ext>
                </a:extLst>
              </a:tr>
              <a:tr h="496888">
                <a:tc>
                  <a:txBody>
                    <a:bodyPr/>
                    <a:lstStyle/>
                    <a:p>
                      <a:pPr algn="r"/>
                      <a:r>
                        <a:rPr lang="de-CH" sz="900" dirty="0"/>
                        <a:t>Pneus</a:t>
                      </a:r>
                    </a:p>
                    <a:p>
                      <a:pPr algn="r"/>
                      <a:endParaRPr lang="de-CH" sz="900" dirty="0"/>
                    </a:p>
                    <a:p>
                      <a:pPr algn="r"/>
                      <a:endParaRPr lang="de-CH" sz="900" dirty="0"/>
                    </a:p>
                  </a:txBody>
                  <a:tcPr marL="98049" marR="98049" marT="49689" marB="49689">
                    <a:solidFill>
                      <a:schemeClr val="bg1">
                        <a:lumMod val="95000"/>
                      </a:schemeClr>
                    </a:solidFill>
                  </a:tcPr>
                </a:tc>
                <a:tc>
                  <a:txBody>
                    <a:bodyPr/>
                    <a:lstStyle/>
                    <a:p>
                      <a:r>
                        <a:rPr lang="de-CH" sz="900" dirty="0"/>
                        <a:t>Pneus ohne Felgen</a:t>
                      </a:r>
                    </a:p>
                  </a:txBody>
                  <a:tcPr marL="98049" marR="98049" marT="49689" marB="49689">
                    <a:solidFill>
                      <a:schemeClr val="bg1">
                        <a:lumMod val="95000"/>
                      </a:schemeClr>
                    </a:solidFill>
                  </a:tcPr>
                </a:tc>
                <a:tc>
                  <a:txBody>
                    <a:bodyPr/>
                    <a:lstStyle/>
                    <a:p>
                      <a:endParaRPr lang="de-CH" sz="900" dirty="0"/>
                    </a:p>
                  </a:txBody>
                  <a:tcPr marL="98049" marR="98049" marT="49689" marB="49689">
                    <a:solidFill>
                      <a:schemeClr val="bg1">
                        <a:lumMod val="95000"/>
                      </a:schemeClr>
                    </a:solidFill>
                  </a:tcPr>
                </a:tc>
                <a:tc>
                  <a:txBody>
                    <a:bodyPr/>
                    <a:lstStyle/>
                    <a:p>
                      <a:r>
                        <a:rPr lang="de-CH" sz="900" dirty="0"/>
                        <a:t>Öffnungszeiten der Verkaufsstellen</a:t>
                      </a:r>
                    </a:p>
                    <a:p>
                      <a:r>
                        <a:rPr lang="de-CH" sz="900" dirty="0"/>
                        <a:t>Mo–Fr 7.30–11.45/13.15–17.00*</a:t>
                      </a:r>
                    </a:p>
                    <a:p>
                      <a:r>
                        <a:rPr lang="de-CH" sz="900" dirty="0"/>
                        <a:t>Sa 09.00 – 12.00</a:t>
                      </a:r>
                    </a:p>
                  </a:txBody>
                  <a:tcPr marL="98049" marR="98049" marT="49689" marB="49689">
                    <a:solidFill>
                      <a:schemeClr val="bg1">
                        <a:lumMod val="95000"/>
                      </a:schemeClr>
                    </a:solidFill>
                  </a:tcPr>
                </a:tc>
                <a:tc>
                  <a:txBody>
                    <a:bodyPr/>
                    <a:lstStyle/>
                    <a:p>
                      <a:r>
                        <a:rPr lang="de-CH" sz="900" dirty="0"/>
                        <a:t>Verkaufsstellen oder</a:t>
                      </a:r>
                    </a:p>
                    <a:p>
                      <a:r>
                        <a:rPr lang="de-CH" sz="900" dirty="0"/>
                        <a:t>AVAG,</a:t>
                      </a:r>
                      <a:r>
                        <a:rPr lang="de-CH" sz="900" baseline="0" dirty="0"/>
                        <a:t> </a:t>
                      </a:r>
                      <a:r>
                        <a:rPr lang="de-CH" sz="900" baseline="0" dirty="0" err="1"/>
                        <a:t>Türliacherweg</a:t>
                      </a:r>
                      <a:r>
                        <a:rPr lang="de-CH" sz="900" baseline="0" dirty="0"/>
                        <a:t> 1, 3629 </a:t>
                      </a:r>
                      <a:r>
                        <a:rPr lang="de-CH" sz="900" baseline="0" dirty="0" err="1"/>
                        <a:t>Jaberg</a:t>
                      </a:r>
                      <a:r>
                        <a:rPr lang="de-CH" sz="900" baseline="0" dirty="0"/>
                        <a:t> 033 226 56 56</a:t>
                      </a:r>
                      <a:endParaRPr lang="de-CH" sz="900" dirty="0"/>
                    </a:p>
                  </a:txBody>
                  <a:tcPr marL="98049" marR="98049" marT="49689" marB="49689">
                    <a:solidFill>
                      <a:schemeClr val="bg1">
                        <a:lumMod val="95000"/>
                      </a:schemeClr>
                    </a:solidFill>
                  </a:tcPr>
                </a:tc>
                <a:tc>
                  <a:txBody>
                    <a:bodyPr/>
                    <a:lstStyle/>
                    <a:p>
                      <a:r>
                        <a:rPr lang="de-CH" sz="900" dirty="0"/>
                        <a:t>*Nov.-Febr.: Mo-Fr</a:t>
                      </a:r>
                    </a:p>
                    <a:p>
                      <a:r>
                        <a:rPr lang="de-CH" sz="900" dirty="0"/>
                        <a:t>08.00-11.45/13.15-17.00</a:t>
                      </a:r>
                    </a:p>
                    <a:p>
                      <a:r>
                        <a:rPr lang="de-CH" sz="900" dirty="0"/>
                        <a:t>Sa</a:t>
                      </a:r>
                      <a:r>
                        <a:rPr lang="de-CH" sz="900" baseline="0" dirty="0"/>
                        <a:t> 09.00-12.00</a:t>
                      </a:r>
                      <a:endParaRPr lang="de-CH" sz="900" dirty="0"/>
                    </a:p>
                  </a:txBody>
                  <a:tcPr marL="98049" marR="98049" marT="49689" marB="49689">
                    <a:solidFill>
                      <a:schemeClr val="bg1">
                        <a:lumMod val="95000"/>
                      </a:schemeClr>
                    </a:solidFill>
                  </a:tcPr>
                </a:tc>
                <a:extLst>
                  <a:ext uri="{0D108BD9-81ED-4DB2-BD59-A6C34878D82A}">
                    <a16:rowId xmlns:a16="http://schemas.microsoft.com/office/drawing/2014/main" val="10013"/>
                  </a:ext>
                </a:extLst>
              </a:tr>
              <a:tr h="496888">
                <a:tc>
                  <a:txBody>
                    <a:bodyPr/>
                    <a:lstStyle/>
                    <a:p>
                      <a:pPr algn="r"/>
                      <a:r>
                        <a:rPr lang="de-CH" sz="900" dirty="0"/>
                        <a:t>Altkleider</a:t>
                      </a:r>
                    </a:p>
                    <a:p>
                      <a:pPr algn="r"/>
                      <a:endParaRPr lang="de-CH" sz="900" dirty="0"/>
                    </a:p>
                    <a:p>
                      <a:pPr algn="r"/>
                      <a:endParaRPr lang="de-CH" sz="900" dirty="0"/>
                    </a:p>
                  </a:txBody>
                  <a:tcPr marL="98049" marR="98049" marT="49689" marB="49689">
                    <a:solidFill>
                      <a:schemeClr val="bg1">
                        <a:lumMod val="95000"/>
                      </a:schemeClr>
                    </a:solidFill>
                  </a:tcPr>
                </a:tc>
                <a:tc>
                  <a:txBody>
                    <a:bodyPr/>
                    <a:lstStyle/>
                    <a:p>
                      <a:r>
                        <a:rPr lang="de-CH" sz="900" dirty="0"/>
                        <a:t>Kleidungsstücke, Schuhe, Bettwäsche,</a:t>
                      </a:r>
                      <a:r>
                        <a:rPr lang="de-CH" sz="900" baseline="0" dirty="0"/>
                        <a:t> Decken</a:t>
                      </a:r>
                      <a:endParaRPr lang="de-CH" sz="900" dirty="0"/>
                    </a:p>
                  </a:txBody>
                  <a:tcPr marL="98049" marR="98049" marT="49689" marB="49689">
                    <a:solidFill>
                      <a:schemeClr val="bg1">
                        <a:lumMod val="95000"/>
                      </a:schemeClr>
                    </a:solidFill>
                  </a:tcPr>
                </a:tc>
                <a:tc>
                  <a:txBody>
                    <a:bodyPr/>
                    <a:lstStyle/>
                    <a:p>
                      <a:r>
                        <a:rPr lang="de-CH" sz="900" dirty="0"/>
                        <a:t>gereinigt und </a:t>
                      </a:r>
                      <a:r>
                        <a:rPr lang="de-CH" sz="900" dirty="0" err="1"/>
                        <a:t>unbe</a:t>
                      </a:r>
                      <a:r>
                        <a:rPr lang="de-CH" sz="900" dirty="0"/>
                        <a:t>-schädigt</a:t>
                      </a:r>
                      <a:r>
                        <a:rPr lang="de-CH" sz="900" baseline="0" dirty="0"/>
                        <a:t> in Plastiksäcke gut verschlossen</a:t>
                      </a:r>
                      <a:endParaRPr lang="de-CH" sz="900" dirty="0"/>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r>
                        <a:rPr lang="de-CH" sz="900" dirty="0"/>
                        <a:t>Bei der Gemeindeverwaltung</a:t>
                      </a:r>
                    </a:p>
                  </a:txBody>
                  <a:tcPr marL="98049" marR="98049" marT="49689" marB="49689">
                    <a:solidFill>
                      <a:schemeClr val="bg1">
                        <a:lumMod val="95000"/>
                      </a:schemeClr>
                    </a:solidFill>
                  </a:tcPr>
                </a:tc>
                <a:tc>
                  <a:txBody>
                    <a:bodyPr/>
                    <a:lstStyle/>
                    <a:p>
                      <a:r>
                        <a:rPr lang="de-CH" sz="900" dirty="0"/>
                        <a:t>Sammelcontainer</a:t>
                      </a:r>
                    </a:p>
                  </a:txBody>
                  <a:tcPr marL="98049" marR="98049" marT="49689" marB="49689">
                    <a:solidFill>
                      <a:schemeClr val="bg1">
                        <a:lumMod val="95000"/>
                      </a:schemeClr>
                    </a:solidFill>
                  </a:tcPr>
                </a:tc>
                <a:extLst>
                  <a:ext uri="{0D108BD9-81ED-4DB2-BD59-A6C34878D82A}">
                    <a16:rowId xmlns:a16="http://schemas.microsoft.com/office/drawing/2014/main" val="10014"/>
                  </a:ext>
                </a:extLst>
              </a:tr>
              <a:tr h="366842">
                <a:tc>
                  <a:txBody>
                    <a:bodyPr/>
                    <a:lstStyle/>
                    <a:p>
                      <a:pPr algn="r"/>
                      <a:r>
                        <a:rPr lang="de-CH" sz="900" dirty="0" err="1"/>
                        <a:t>Nespressokapseln</a:t>
                      </a:r>
                      <a:endParaRPr lang="de-CH" sz="900" dirty="0"/>
                    </a:p>
                    <a:p>
                      <a:pPr algn="r"/>
                      <a:endParaRPr lang="de-CH" sz="900" dirty="0"/>
                    </a:p>
                  </a:txBody>
                  <a:tcPr marL="98049" marR="98049" marT="49689" marB="49689">
                    <a:solidFill>
                      <a:schemeClr val="bg1">
                        <a:lumMod val="95000"/>
                      </a:schemeClr>
                    </a:solidFill>
                  </a:tcPr>
                </a:tc>
                <a:tc>
                  <a:txBody>
                    <a:bodyPr/>
                    <a:lstStyle/>
                    <a:p>
                      <a:r>
                        <a:rPr lang="de-CH" sz="900" dirty="0"/>
                        <a:t>Kaffeekapseln der Marke Nespresso</a:t>
                      </a:r>
                    </a:p>
                    <a:p>
                      <a:r>
                        <a:rPr lang="de-CH" sz="900" dirty="0"/>
                        <a:t>Keine</a:t>
                      </a:r>
                      <a:r>
                        <a:rPr lang="de-CH" sz="900" baseline="0" dirty="0"/>
                        <a:t> anderen Kaffeekapseln</a:t>
                      </a:r>
                      <a:endParaRPr lang="de-CH" sz="900" dirty="0"/>
                    </a:p>
                  </a:txBody>
                  <a:tcPr marL="98049" marR="98049" marT="49689" marB="49689">
                    <a:solidFill>
                      <a:schemeClr val="bg1">
                        <a:lumMod val="95000"/>
                      </a:schemeClr>
                    </a:solidFill>
                  </a:tcPr>
                </a:tc>
                <a:tc>
                  <a:txBody>
                    <a:bodyPr/>
                    <a:lstStyle/>
                    <a:p>
                      <a:r>
                        <a:rPr lang="de-CH" sz="900" dirty="0"/>
                        <a:t>Lose</a:t>
                      </a:r>
                    </a:p>
                  </a:txBody>
                  <a:tcPr marL="98049" marR="98049" marT="49689" marB="49689">
                    <a:solidFill>
                      <a:schemeClr val="bg1">
                        <a:lumMod val="95000"/>
                      </a:schemeClr>
                    </a:solidFill>
                  </a:tcPr>
                </a:tc>
                <a:tc>
                  <a:txBody>
                    <a:bodyPr/>
                    <a:lstStyle/>
                    <a:p>
                      <a:r>
                        <a:rPr lang="de-CH" sz="900" dirty="0"/>
                        <a:t>werktags</a:t>
                      </a:r>
                    </a:p>
                  </a:txBody>
                  <a:tcPr marL="98049" marR="98049" marT="49689" marB="49689">
                    <a:solidFill>
                      <a:schemeClr val="bg1">
                        <a:lumMod val="95000"/>
                      </a:schemeClr>
                    </a:solidFill>
                  </a:tcPr>
                </a:tc>
                <a:tc>
                  <a:txBody>
                    <a:bodyPr/>
                    <a:lstStyle/>
                    <a:p>
                      <a:r>
                        <a:rPr lang="de-CH" sz="900" dirty="0"/>
                        <a:t>Bei der</a:t>
                      </a:r>
                      <a:r>
                        <a:rPr lang="de-CH" sz="900" baseline="0" dirty="0"/>
                        <a:t> Gemeindeverwaltung</a:t>
                      </a:r>
                      <a:endParaRPr lang="de-CH" sz="900" dirty="0"/>
                    </a:p>
                  </a:txBody>
                  <a:tcPr marL="98049" marR="98049" marT="49689" marB="49689">
                    <a:solidFill>
                      <a:schemeClr val="bg1">
                        <a:lumMod val="95000"/>
                      </a:schemeClr>
                    </a:solidFill>
                  </a:tcPr>
                </a:tc>
                <a:tc>
                  <a:txBody>
                    <a:bodyPr/>
                    <a:lstStyle/>
                    <a:p>
                      <a:r>
                        <a:rPr lang="de-CH" sz="900" dirty="0"/>
                        <a:t>Sammelcontainer</a:t>
                      </a:r>
                    </a:p>
                  </a:txBody>
                  <a:tcPr marL="98049" marR="98049" marT="49689" marB="49689">
                    <a:solidFill>
                      <a:schemeClr val="bg1">
                        <a:lumMod val="95000"/>
                      </a:schemeClr>
                    </a:solidFill>
                  </a:tcPr>
                </a:tc>
                <a:extLst>
                  <a:ext uri="{0D108BD9-81ED-4DB2-BD59-A6C34878D82A}">
                    <a16:rowId xmlns:a16="http://schemas.microsoft.com/office/drawing/2014/main" val="10015"/>
                  </a:ext>
                </a:extLst>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 y="828048"/>
            <a:ext cx="31966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09" y="828048"/>
            <a:ext cx="31966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Gla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00" y="1188088"/>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ltöl">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00" y="2309534"/>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etall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000" y="3044676"/>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Batterie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000" y="3438624"/>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Elektrische Geräte">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000" y="3817476"/>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nderabfälle">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000" y="4325337"/>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Grobsperrgut">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000" y="5071332"/>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neus">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8000" y="5449311"/>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Textilien Schuhe">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8000" y="5953367"/>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www.neunforn.ch/sitewriter_files/thumbnails/alukapseln_klein-small.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8000" y="6457423"/>
            <a:ext cx="319668" cy="3240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encrypted-tbn0.gstatic.com/images?q=tbn:ANd9GcRu4BgPmC8e8_I5eADwxJ3PWes_7t9TGUqt_Mzj0PwLI7XhtKIorA"/>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8000" y="1933636"/>
            <a:ext cx="319668" cy="324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9" descr="data:image/jpeg;base64,/9j/4AAQSkZJRgABAQAAAQABAAD/2wCEAAkGBxISEhUUEBIVFRUXFhUZFhQXEhkWFhQWFBcWFhQYFxgcKCggGBooGxcYITEhJSktLy4xGB8zODMsNygtLisBCgoKBQUFDgUFDisZExkrKysrKysrKysrKysrKysrKysrKysrKysrKysrKysrKysrKysrKysrKysrKysrKysrK//AABEIANwA3AMBIgACEQEDEQH/xAAcAAEBAAIDAQEAAAAAAAAAAAAACAYHAwQFAQL/xABPEAABAwIBBQkNBQUFCAMAAAABAAIDBBEFBgcSITETFzVBUVJhcXMIIjJUcoGRkpOhwcLhFEKCsbMjNGJ0oiRTstHSJTNDY4OU0/AVFhj/xAAUAQEAAAAAAAAAAAAAAAAAAAAA/8QAFBEBAAAAAAAAAAAAAAAAAAAAAP/aAAwDAQACEQMRAD8A1Pkvk7PiE+4Uwbumi53fO0RZtr61mG8li3Ng9t9F87n/AIWHYS/KqaQTNvJYtzYPbfRN5LFubB7b6KmUQTNvJYtzYPbfRN5LFubB7b6KmUQTNvJYtzYPbfRN5LFubB7b6KmUQTNvJYtzYPbfRN5LFubB7b6KmUQTNvJYtzYPbfRN5LFubB7b6KmUQTNvJYtzYPbfRN5LFubB7b6KmUQTNvJYtzYPbfRN5LFubB7b6KmUQTNvJYtzYPbfRN5LFubB7b6KmUQTNvJYtzYPbfRN5LFubB7b6KmUQTNvJYtzYPbfRN5LFubB7b6KmUQTNvJYtzYPbfRN5LFubB7b6KmUQTNvJYtzYPbfRN5LFubB7b6KmUQSzjOabEqWCSeYQ7nG0udaW5sNthbWsCKrrOhwTW9g74KRUGye5/4WHYS/KqaUy9z/AMLDsJflVNICIiAiIgIiICIiAiIgIiICIiAuKonaxpdI5rWgXLnENaB0k6gsGzkZyocMbubLS1RHexX1MB+9IeIcg2noGtaYipsYyhl0jpPYD4Ruyni26m8V+q5Qb4rc5WFREh1bESOJhL/eNS+0GcjCpiA2tiBPE8lnvdYLXOH5gNX9orrHmxw6vWcfgvzieYEht6atuebJFoj1mk/kg3jFK1wDmkOaRcOBuCDxgjaF+1LVLXYtk9PouDmtJ/3brup5hfWWHZfpFiONUBkLljBicG6xd69thLCTd0TiNnS02NncfRsQZKiIgIiIMWzocE1vYO+CkVV1nQ4Jrewd8FIqDZPc/wDCw7CX5VTSmXuf+Fh2EvyqmkBERAREQEREBERAREQEREBYZnQyzGGUheyxnku2Fh5fvPcOa0a+k2HGsyJUwZY1smN41uMRJYZNxh5Gxs8N9umznejkQcmb/I84lJLX4lIW0rHOfNK823Zw1uGlxNHGfMF62VOdyQWpcFjEEDO8Y8M79wGobm3YweYk9C6mdjHA0x4PQD9hT6DHhusyzc086xOvlcTyLlnEWTsEei1kuKzNDnF40m0bDxBvP4r8ZudgsQ6GH5M49O9k8ss0ALg4TVFTuejc7QxxuOq2tUvCe9Gu+oa+I6tql/B8isWxk/aXklp2TTvIDuXQbydQAVEZFYG6iooKZ8m6OjbYu4tZJsOgXsOpB2MosCgrYHQVLA5jh52nic08Thyqb6aWoydxazrlrTZ1tk9O86nW5bC/QWkKoyFqLuisCD6WKraO+hkDHn/ly7Cep4aPxINsUdSySNkkZDmPa1zXDYWuAII6LFcy11mJxg1GGNY43dA90X4dTme53uWxUBERBi2dDgmt7B3wUiqus6HBNb2DvgpFQbJ7n/hYdhL8qppTL3P/AAsOwl+VU0gIiICIiAiLyMbyno6P96qYoja4a540yOUMHfHzBB66LXc+ejCWmwkld0thdbzXsuSjzxYRI6xnfH0vicB6RdBsBF0cKxinqW6dNNHK3ljeHW6DbYegrvICIiDHc4WK/ZcOqpgbFsRDT/HJaNn9TgtIZk4BCK7EXjVS079Dy3Audbps0D8ZWzM/cxbhEg50sLT1B2l8oWucl2FmTGIvZtfKwHq04Wu/pJQdLMxhv2rEZKufvm07XzvPEZXX0b/1O/CF0slaJ2N40XT3cx73zS9kywa3oHgM86ynMjT6WH4mWeG5miOWwjcR7yV0O5zlaMQmB8J1M7RPQJIy4D3HzIKHhhaxoawBrWgBrRqAAFgAOILkXwL6gLE86tMJMJrA4XtEX+eMh494CyxYhnaqxFhNWT96PQ88jgwe9yDX3c0zkiuZ90bg4dbt1B/wj0LeC0j3NNMQ2tkPguMDB1sEjne57Vu5AREQYtnQ4Jrewd8FIqrrOhwTW9g74KRUGye5/wCFh2EvyqmlMvc/8LDsJflVNICIiAuOaQNaXOIDQCSSbAAC5JPIuRaKz9ZcO0v/AI+ndYAA1DgdpOsRdVrE9YHKg4M4ueWRznQYW7RjGp1Tbvnnj3K/gt/i2nitx6dqKh0ji+RznOcblziS4npJ2rjJSyD4i93DMjsQqG6UFHO9vE4RENPUTYFdfFsm6yl/eaWaIc58bg31tiDr4Vik1M8SU8r4nj7zHWPn4iOgrfWbPO42qLabENGOckNZMO9jlPEHDYx59BJ4tinkr9Nfa1kFvgr6ta5lctzXU5gqHXqIALk7ZI/uu6SNh8x41spBgGfOmL8HnIF9B0L/ADbo1p9zrrA80sH2vBcSpBbTOkWjpcy7CfxN9y3XlBhrammmgdsljez1gQPep3zOYw7DsVdT1HeNlLoJAdQbK0ncyb/xXb+NB3+58xdsVZNSy6t3j70HjfFclvWWl3qrxco6KfAcX3WJp0A8yQk+DJE++kwkcgJafMeML0M6+S82GV4raW7YpJN0Y8f8Ka+k5p6CbkdBtxLYGD5TYXj9K2nr9zZPqvG525uEgHhwPPnNhfVqIIQZVkZl3R4k21PJaUN0nwOFnsGoHocASBcco5VlKwDIfNbTYbUuqI5pZCWOYxrw0BocQSSWjvjqtfUNZ1LP0HwrTvdGY2G08FI13fSSbo8DmRghoPQXOB/Cts4jXxwRPlmcGRsaXOceIBTG502UOMcYY9x/6NNGfztx85yDcuY7B/s+FxuIs6dzpT0g96z+loWwVxUlO2NjWRgNYxrWtaNga0ANA6LBcqAiIgxbOhwTW9g74KRVXWdDgmt7B3wUioNk9z/wsOwl+VU0pl7n/hYdhL8qppAREQdPGK9tPBLM/wAGKN8h6mNLj+SjLEq588r5pTd8j3OcelxufNyBVXnYkLcIrCOOK3rOaD7lJZQAFvvM3m1iETK2ujD5H99DE4XbG37r3DjcdovsFuPZo/B6cSTwxnY+WNp6nOA+KtSGINaGtFg0AAcgGoBB+g0DYuOoga9pa9oc06i0i4I6lyognHPLm5ZQkVVI21O91nx3uIXnZo/wHk4vy1Uq/wA49E2bDKxjhf8As8jh5UbTIw+s0KQEGVZssbNJidNJezS8RydLJe9N+okHraFXAUQQyFrg5u0EEdYNwqZqs8eFQtaBK+Z4a24jjda9hcaTrA+ZBsYhaHz7ZEOZIcRpmnRcRu4b9x4ADZegGwB6bHjXfrs/8Q/3FE93lyhv5AryKzPzM9pb9hh0XAgh0jngg8RFggyPN5l1TYpTfYMU0DMW6Pf6m1AGwg8Uo1dPGF4+UGYh+nehqW6BPgTXuwE8Tm+FbqC09iNSySVz4oxC0uu2NriWs6Gk67XWUYHnQxWlAaypMjBqDJWiQW8o9970FQ4FRGCmhhc8yOjijYXna8saGlxvy2TF8XgpY3S1MrY427XONuoDlPQFOdZnrxZ7bNdBH/EyHX/WXD3LxMMp63G6kMmrGl3OnnDQL8yPa49DR12Qe9nGy9mxiVtJRsfuGmAyMDv53C+i5w4hxhvFtPRt7NXkI3DKe8lnVMoBlcPu8YjaeQcvGfMubILN5S4YNJg3Wdws6d22x1kMH3W+8rM0BERAREQYtnQ4Jrewd8FIqrrOhwTW9g74KRUGye5/4WHYS/KqaUy9z/wsOwl+VU0gIiIMNzvcEVfkN/xtUnKsc73BFX5Df8bVJyD08mf3ym7eH9RqtBRfkz++U3bw/qNVoICIiDxcteD6z+Wn/Tco2Vk5a8H1n8tP+m5RsgyfJDIatxJ39mj/AGYNnTPOjGzVfbtcehoO0bNq21guYamaAaupkkdxtjAjb6TcrAs3OdGbDGbhJGJqfSLg0Wa+Mu8LRPGCeIrcuC52cJqLA1G4vP3Zmllvx+B70HLQ5qcHi1ija88skkkl/M46PuXrw5GYczwKGmHVAz/JelS4rBKAYpo3g7C2RpB6rHWu2HIPIdkrQnUaOn9gz/JdKoyAwt4s6gp/wxBh9LbFZKvw+VrfCcB1kBBr3Ecy+EyD9nFJCeWOZxF+p+l7rLAspcxdREC+gmE1te5vtHIfJd4JPXbrW58TyuoKcft6uBnQZAXHqaLk+YLAsos+VFGCKJj6h/E5zTFH19933uCDC83mcKsoKptHiBe6IvEbmy33SncTYEE69G+0HVbWOmimqN8XxuatqzUVDg6R723sNFoAIDWgDYAABy8purIj2DqCD9IiICIiDFs6HBNb2DvgpFVdZ0OCa3sHfBSKg2T3P/Cw7CX5VTSmXuf+Fh2EvyqmkBERB4eWmBurqKama8MMgA0yLgWcDs8y1B/+f5vHo/Yu/wBS2nnHxmpo6GSakaHStdGADGX3DnAHvRr2LTu+vj3i7f8AtH/5oPYwvMTNDNFL9tjO5yMfbcXC+g4Ote/Qt5KfaDOljj5Y2vgaGuewOP2R4sC4A676tRVBICIiDoY9Qmopp4Q4NMsUkYcRcNL2loJHHtU0Zws2j8KhjlfUNlEkmhZsZbbvS6+sm+xUfldXSwUVRNALyxxPdGNHSu4DV3o2qaMuMs8Rr4o2V0YYxr9JpEDo7usRtO3VfUg2fmyyMocQwaD7XA1zg6a0gJbI39q/Y8ayOg3C6uL5g4nEmlq3s/hkYHgdFxYrKcxfA8Hlz/qvWwEE21OZHFYzeF8D7bCyVzHf1AAeldU5vco2amxzfhrY7fqKnEQTD/8ARspD/wAOp/7xn/kX7Zmtx6bVKwgH+8q2OHoa535Kln1LAbF7QeQuAK4J8UgYLvmjaOUyNHxQaGw3MLWO/eKmCMfwB8h6doaAfSs2wLMlh0JDpzJUuFjZztBl/JbYkdZWQYrnLwmnHf1sbjr72K8puOLvAQPOQsDyhz8xgFtDTOceJ8x0W9eg25PpCDC88dHHDiwjhY2NjY4A1jWhrQByAbFTsewdQUb4xjk9bVCoqnaUjnN16IaA0HvQ0DiH/t1ZEewdQQfpERAREQYtnQ4Jrewd8FIqrrOhwTW9g74KRUGye5/4WHYS/KqaUy9z/wALDsJflVNICIiDGM42UT8PoZKmJrXOa5gDXX0TpuA4utae3+azxaD+r/NULJEHCzgCOQi4XF9ii/u2eoEGhqDPlWSSxsNNAA57Wk99cBzgL7VQK64oov7tnqBdhAREQeRlbiTqWjqKhgBdFE97Q7YS0XAPQpqy6zjT4pEyKaKJgY/TBZe5NiLG/FrVVPYCLEXHGDsPWtPd0ZTsbR05axrSZzsaBq3N3IgyTMXwPB5c/wCq9Z+sAzF8DweXP+q9Z+gIUQoJ5x/M/i0lRK9sscgfI5we6ZzXEOJI0gRqNuJdSHMXibj30lK3lvK8n3MXp4xnwrY55WMpoWtZI5oa/SLgGnR17NepeVPnzxN3gMpm/wDSc4+91vcgyHDcwOu9TW6uSKKx9Zx+CyRmQuAYWN0qtzcR96ok07noi2E/hK1e/KXKOv71jqoh2wRRbk23JpNDdXWV3MJzN4pVOD6t7YAdrpZDLL5mi/vcEGP5w8dp63Et1pARFaJjbs0L6Gq4bxDkVYR7B1BSXl3k0zDq8U0b3PAETi5wAJLtZ1DYFWkewdQQfpERAREQYtnQ4Jrewd8FIqrrOhwTW9g74KRUGye5/wCFh2EvyqmlMvc/8LDsJflVNICIiAiIgIiICIiAtQd0l+5U38wf03rb61B3SX7lTfzB/TegyDMXwPB5c/6r1n6wDMXwPB5c/wCq9Z+gIiIOjPg9O9xdJBE5x2udE1xPWSFyQ4dCzwIo2+TG0fkF2kQfA0cSWX1EEzZ8OGj5ECpePYOoKaM+HDR8iBUvHsHUEH6REQEREGLZ0OCa3sHfBSKq6zocE1vYO+CkVBsnuf8AhYdhL8qppTL3P/Cw7CX5VTSAiIgIiICIiAiIgLUHdJfuVN/MH9N62+tQd0l+5U38wf03oMgzF8DweXP+q9Z+sAzF8DweXP8AqvWfoCIhQfLr6pzygqsphUzWNWBujg0Rj9no3Ojo6Oq1ra1532HKeb72IHo3d7B6NIBBS1VWRxC8sjGDlc4NHvWDZRZ3cMpbhkhqH8yEXHnebNHmJPQtTwZpcZqO+n0GcZdPUE26wNIr2aHNlhVLZ2KYpE4/3cb2sHSL3Lj5gEGA5X5THEa77SYxHpGNoYDezWmwueMqu49g6gpHyzloXV3+zG2pxuTRqcNJzbaTu+1m54yq4j2DqCD9IiICIiDFs6HBNb2DvgpFVdZ0OCa3sHfBSKg2T3P/AAsOwl+VU0pl7n/hYdhL8qppAREQEREBERAREQFqDukv3Km/mD+m9bfWt8+mT09ZQtNO0vdDJujmAXc5miWu0RxkXvZB2cxfA8Hlz/qvWfqdc1mdRmHxCkrIzuIc4tlYLvYXHScHt+8Lk6xrHIVvDBsqqKqF6eqiffi0wHdRadYKD2kKIg0TjGfadksscVJGA17mtL3u0u9NrkDVfVsWJYnnhxabwZ2wjkjjaD6XXPosqMq8l6CV5fLRUz3uN3PdTxuc48pJFyV9p8maGM3jo6Zh5W08bT7gglH7XiVebbpV1Jvs0pJQL+kNCyXA8zmKVBBkYynadrpXd9byW3JPoVMTSxxNu5zI2jjJDQPTqWE5TZ2cNpAQ2X7RJxRw99r/AIn+C38+hBoPLPJkYbXNphIZNEROL9HRuXazYXNgq3j2DqCldz6rH8UD2RAOcWX0blkMTCNb3cer0lVQwWCD9IiICIiDFs6HBNb2DvgpFVdZ0OCa3sHfBSKg2T3P/Cw7CX5VTSmXuf8AhYdhL8qppAREQEREBERAREQEREGDZX5raCvJeWGGY6zLFYaR5Xt8F3Xt6VrDFcxFdGb088Mw4r6UTvRrA9ZUQiCYzm/ygpj+xbMOxqrfk4JpZTwbTiHpdN/qVN2X1BMrcqMpxq/tvnorn0li/O7ZT1Oq9f5tKH8tFU4vlkEzQZqcbqjpTjRJ2unn0j5/CJWY5PZhY2kOrqkyf8uFug3zyHWR1ALdFl9QebgWBU9HGIqWJsbePRGtx5XHa49JXpIiAiIgIiIMWzocE1vYO+CkVV1nQ4Jrewd8FIqDPsy+KwUuJCWplbFHuUg03GwudGwv5it+b4uE+PweupFRBXW+LhPj8Hrpvi4T4/B66kVEFdb4uE+Pweum+LhPj8HrqRUQV1vi4T4/B66b4uE+PweupFRBXW+LhPj8Hrpvi4T4/B66kVEFdb4uE+Pweum+LhPj8HrqRUQV1vi4T4/B66b4uE+PweupFRBXW+LhPj8Hrpvi4T4/B66kVEFdb4uE+Pweum+LhPj8HrqRUQV1vi4T4/B66b4uE+PweupFRBXW+LhPj8Hrpvi4T4/B66kVEFdb4uE+Pweum+LhPj8HrqRUQV1vi4T4/B66b4uE+PweupFRBTOcLLjDZsNq4oayF73xODWB2txNrAKZyviIP//Z"/>
          <p:cNvSpPr>
            <a:spLocks noChangeAspect="1" noChangeArrowheads="1"/>
          </p:cNvSpPr>
          <p:nvPr/>
        </p:nvSpPr>
        <p:spPr bwMode="auto">
          <a:xfrm>
            <a:off x="0" y="-157002"/>
            <a:ext cx="326830" cy="3312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591" tIns="49295" rIns="98591" bIns="49295" numCol="1" anchor="t" anchorCtr="0" compatLnSpc="1">
            <a:prstTxWarp prst="textNoShape">
              <a:avLst/>
            </a:prstTxWarp>
          </a:bodyPr>
          <a:lstStyle/>
          <a:p>
            <a:endParaRPr lang="de-CH"/>
          </a:p>
        </p:txBody>
      </p:sp>
      <p:sp>
        <p:nvSpPr>
          <p:cNvPr id="7" name="AutoShape 31" descr="data:image/jpeg;base64,/9j/4AAQSkZJRgABAQAAAQABAAD/2wCEAAkGBxISEhUUEBIVFRUXFhUZFhQXEhkWFhQWFBcWFhQYFxgcKCggGBooGxcYITEhJSktLy4xGB8zODMsNygtLisBCgoKBQUFDgUFDisZExkrKysrKysrKysrKysrKysrKysrKysrKysrKysrKysrKysrKysrKysrKysrKysrKysrK//AABEIANwA3AMBIgACEQEDEQH/xAAcAAEBAAIDAQEAAAAAAAAAAAAACAYHAwQFAQL/xABPEAABAwIBBQkNBQUFCAMAAAABAAIDBBEFBgcSITETFzVBUVJhcXMIIjJUcoGRkpOhwcLhFEKCsbMjNGJ0oiRTstHSJTNDY4OU0/AVFhj/xAAUAQEAAAAAAAAAAAAAAAAAAAAA/8QAFBEBAAAAAAAAAAAAAAAAAAAAAP/aAAwDAQACEQMRAD8A1Pkvk7PiE+4Uwbumi53fO0RZtr61mG8li3Ng9t9F87n/AIWHYS/KqaQTNvJYtzYPbfRN5LFubB7b6KmUQTNvJYtzYPbfRN5LFubB7b6KmUQTNvJYtzYPbfRN5LFubB7b6KmUQTNvJYtzYPbfRN5LFubB7b6KmUQTNvJYtzYPbfRN5LFubB7b6KmUQTNvJYtzYPbfRN5LFubB7b6KmUQTNvJYtzYPbfRN5LFubB7b6KmUQTNvJYtzYPbfRN5LFubB7b6KmUQTNvJYtzYPbfRN5LFubB7b6KmUQTNvJYtzYPbfRN5LFubB7b6KmUQTNvJYtzYPbfRN5LFubB7b6KmUQTNvJYtzYPbfRN5LFubB7b6KmUQSzjOabEqWCSeYQ7nG0udaW5sNthbWsCKrrOhwTW9g74KRUGye5/4WHYS/KqaUy9z/AMLDsJflVNICIiAiIgIiICIiAiIgIiICIiAuKonaxpdI5rWgXLnENaB0k6gsGzkZyocMbubLS1RHexX1MB+9IeIcg2noGtaYipsYyhl0jpPYD4Ruyni26m8V+q5Qb4rc5WFREh1bESOJhL/eNS+0GcjCpiA2tiBPE8lnvdYLXOH5gNX9orrHmxw6vWcfgvzieYEht6atuebJFoj1mk/kg3jFK1wDmkOaRcOBuCDxgjaF+1LVLXYtk9PouDmtJ/3brup5hfWWHZfpFiONUBkLljBicG6xd69thLCTd0TiNnS02NncfRsQZKiIgIiIMWzocE1vYO+CkVV1nQ4Jrewd8FIqDZPc/wDCw7CX5VTSmXuf+Fh2EvyqmkBERAREQEREBERAREQEREBYZnQyzGGUheyxnku2Fh5fvPcOa0a+k2HGsyJUwZY1smN41uMRJYZNxh5Gxs8N9umznejkQcmb/I84lJLX4lIW0rHOfNK823Zw1uGlxNHGfMF62VOdyQWpcFjEEDO8Y8M79wGobm3YweYk9C6mdjHA0x4PQD9hT6DHhusyzc086xOvlcTyLlnEWTsEei1kuKzNDnF40m0bDxBvP4r8ZudgsQ6GH5M49O9k8ss0ALg4TVFTuejc7QxxuOq2tUvCe9Gu+oa+I6tql/B8isWxk/aXklp2TTvIDuXQbydQAVEZFYG6iooKZ8m6OjbYu4tZJsOgXsOpB2MosCgrYHQVLA5jh52nic08Thyqb6aWoydxazrlrTZ1tk9O86nW5bC/QWkKoyFqLuisCD6WKraO+hkDHn/ly7Cep4aPxINsUdSySNkkZDmPa1zXDYWuAII6LFcy11mJxg1GGNY43dA90X4dTme53uWxUBERBi2dDgmt7B3wUiqus6HBNb2DvgpFQbJ7n/hYdhL8qppTL3P/AAsOwl+VU0gIiICIiAiLyMbyno6P96qYoja4a540yOUMHfHzBB66LXc+ejCWmwkld0thdbzXsuSjzxYRI6xnfH0vicB6RdBsBF0cKxinqW6dNNHK3ljeHW6DbYegrvICIiDHc4WK/ZcOqpgbFsRDT/HJaNn9TgtIZk4BCK7EXjVS079Dy3Audbps0D8ZWzM/cxbhEg50sLT1B2l8oWucl2FmTGIvZtfKwHq04Wu/pJQdLMxhv2rEZKufvm07XzvPEZXX0b/1O/CF0slaJ2N40XT3cx73zS9kywa3oHgM86ynMjT6WH4mWeG5miOWwjcR7yV0O5zlaMQmB8J1M7RPQJIy4D3HzIKHhhaxoawBrWgBrRqAAFgAOILkXwL6gLE86tMJMJrA4XtEX+eMh494CyxYhnaqxFhNWT96PQ88jgwe9yDX3c0zkiuZ90bg4dbt1B/wj0LeC0j3NNMQ2tkPguMDB1sEjne57Vu5AREQYtnQ4Jrewd8FIqrrOhwTW9g74KRUGye5/wCFh2EvyqmlMvc/8LDsJflVNICIiAuOaQNaXOIDQCSSbAAC5JPIuRaKz9ZcO0v/AI+ndYAA1DgdpOsRdVrE9YHKg4M4ueWRznQYW7RjGp1Tbvnnj3K/gt/i2nitx6dqKh0ji+RznOcblziS4npJ2rjJSyD4i93DMjsQqG6UFHO9vE4RENPUTYFdfFsm6yl/eaWaIc58bg31tiDr4Vik1M8SU8r4nj7zHWPn4iOgrfWbPO42qLabENGOckNZMO9jlPEHDYx59BJ4tinkr9Nfa1kFvgr6ta5lctzXU5gqHXqIALk7ZI/uu6SNh8x41spBgGfOmL8HnIF9B0L/ADbo1p9zrrA80sH2vBcSpBbTOkWjpcy7CfxN9y3XlBhrammmgdsljez1gQPep3zOYw7DsVdT1HeNlLoJAdQbK0ncyb/xXb+NB3+58xdsVZNSy6t3j70HjfFclvWWl3qrxco6KfAcX3WJp0A8yQk+DJE++kwkcgJafMeML0M6+S82GV4raW7YpJN0Y8f8Ka+k5p6CbkdBtxLYGD5TYXj9K2nr9zZPqvG525uEgHhwPPnNhfVqIIQZVkZl3R4k21PJaUN0nwOFnsGoHocASBcco5VlKwDIfNbTYbUuqI5pZCWOYxrw0BocQSSWjvjqtfUNZ1LP0HwrTvdGY2G08FI13fSSbo8DmRghoPQXOB/Cts4jXxwRPlmcGRsaXOceIBTG502UOMcYY9x/6NNGfztx85yDcuY7B/s+FxuIs6dzpT0g96z+loWwVxUlO2NjWRgNYxrWtaNga0ANA6LBcqAiIgxbOhwTW9g74KRVXWdDgmt7B3wUioNk9z/wsOwl+VU0pl7n/hYdhL8qppAREQdPGK9tPBLM/wAGKN8h6mNLj+SjLEq588r5pTd8j3OcelxufNyBVXnYkLcIrCOOK3rOaD7lJZQAFvvM3m1iETK2ujD5H99DE4XbG37r3DjcdovsFuPZo/B6cSTwxnY+WNp6nOA+KtSGINaGtFg0AAcgGoBB+g0DYuOoga9pa9oc06i0i4I6lyognHPLm5ZQkVVI21O91nx3uIXnZo/wHk4vy1Uq/wA49E2bDKxjhf8As8jh5UbTIw+s0KQEGVZssbNJidNJezS8RydLJe9N+okHraFXAUQQyFrg5u0EEdYNwqZqs8eFQtaBK+Z4a24jjda9hcaTrA+ZBsYhaHz7ZEOZIcRpmnRcRu4b9x4ADZegGwB6bHjXfrs/8Q/3FE93lyhv5AryKzPzM9pb9hh0XAgh0jngg8RFggyPN5l1TYpTfYMU0DMW6Pf6m1AGwg8Uo1dPGF4+UGYh+nehqW6BPgTXuwE8Tm+FbqC09iNSySVz4oxC0uu2NriWs6Gk67XWUYHnQxWlAaypMjBqDJWiQW8o9970FQ4FRGCmhhc8yOjijYXna8saGlxvy2TF8XgpY3S1MrY427XONuoDlPQFOdZnrxZ7bNdBH/EyHX/WXD3LxMMp63G6kMmrGl3OnnDQL8yPa49DR12Qe9nGy9mxiVtJRsfuGmAyMDv53C+i5w4hxhvFtPRt7NXkI3DKe8lnVMoBlcPu8YjaeQcvGfMubILN5S4YNJg3Wdws6d22x1kMH3W+8rM0BERAREQYtnQ4Jrewd8FIqrrOhwTW9g74KRUGye5/4WHYS/KqaUy9z/wsOwl+VU0gIiIMNzvcEVfkN/xtUnKsc73BFX5Df8bVJyD08mf3ym7eH9RqtBRfkz++U3bw/qNVoICIiDxcteD6z+Wn/Tco2Vk5a8H1n8tP+m5RsgyfJDIatxJ39mj/AGYNnTPOjGzVfbtcehoO0bNq21guYamaAaupkkdxtjAjb6TcrAs3OdGbDGbhJGJqfSLg0Wa+Mu8LRPGCeIrcuC52cJqLA1G4vP3Zmllvx+B70HLQ5qcHi1ija88skkkl/M46PuXrw5GYczwKGmHVAz/JelS4rBKAYpo3g7C2RpB6rHWu2HIPIdkrQnUaOn9gz/JdKoyAwt4s6gp/wxBh9LbFZKvw+VrfCcB1kBBr3Ecy+EyD9nFJCeWOZxF+p+l7rLAspcxdREC+gmE1te5vtHIfJd4JPXbrW58TyuoKcft6uBnQZAXHqaLk+YLAsos+VFGCKJj6h/E5zTFH19933uCDC83mcKsoKptHiBe6IvEbmy33SncTYEE69G+0HVbWOmimqN8XxuatqzUVDg6R723sNFoAIDWgDYAABy8purIj2DqCD9IiICIiDFs6HBNb2DvgpFVdZ0OCa3sHfBSKg2T3P/Cw7CX5VTSmXuf+Fh2EvyqmkBERB4eWmBurqKama8MMgA0yLgWcDs8y1B/+f5vHo/Yu/wBS2nnHxmpo6GSakaHStdGADGX3DnAHvRr2LTu+vj3i7f8AtH/5oPYwvMTNDNFL9tjO5yMfbcXC+g4Ote/Qt5KfaDOljj5Y2vgaGuewOP2R4sC4A676tRVBICIiDoY9Qmopp4Q4NMsUkYcRcNL2loJHHtU0Zws2j8KhjlfUNlEkmhZsZbbvS6+sm+xUfldXSwUVRNALyxxPdGNHSu4DV3o2qaMuMs8Rr4o2V0YYxr9JpEDo7usRtO3VfUg2fmyyMocQwaD7XA1zg6a0gJbI39q/Y8ayOg3C6uL5g4nEmlq3s/hkYHgdFxYrKcxfA8Hlz/qvWwEE21OZHFYzeF8D7bCyVzHf1AAeldU5vco2amxzfhrY7fqKnEQTD/8ARspD/wAOp/7xn/kX7Zmtx6bVKwgH+8q2OHoa535Kln1LAbF7QeQuAK4J8UgYLvmjaOUyNHxQaGw3MLWO/eKmCMfwB8h6doaAfSs2wLMlh0JDpzJUuFjZztBl/JbYkdZWQYrnLwmnHf1sbjr72K8puOLvAQPOQsDyhz8xgFtDTOceJ8x0W9eg25PpCDC88dHHDiwjhY2NjY4A1jWhrQByAbFTsewdQUb4xjk9bVCoqnaUjnN16IaA0HvQ0DiH/t1ZEewdQQfpERAREQYtnQ4Jrewd8FIqrrOhwTW9g74KRUGye5/4WHYS/KqaUy9z/wALDsJflVNICIiDGM42UT8PoZKmJrXOa5gDXX0TpuA4utae3+azxaD+r/NULJEHCzgCOQi4XF9ii/u2eoEGhqDPlWSSxsNNAA57Wk99cBzgL7VQK64oov7tnqBdhAREQeRlbiTqWjqKhgBdFE97Q7YS0XAPQpqy6zjT4pEyKaKJgY/TBZe5NiLG/FrVVPYCLEXHGDsPWtPd0ZTsbR05axrSZzsaBq3N3IgyTMXwPB5c/wCq9Z+sAzF8DweXP+q9Z+gIUQoJ5x/M/i0lRK9sscgfI5we6ZzXEOJI0gRqNuJdSHMXibj30lK3lvK8n3MXp4xnwrY55WMpoWtZI5oa/SLgGnR17NepeVPnzxN3gMpm/wDSc4+91vcgyHDcwOu9TW6uSKKx9Zx+CyRmQuAYWN0qtzcR96ok07noi2E/hK1e/KXKOv71jqoh2wRRbk23JpNDdXWV3MJzN4pVOD6t7YAdrpZDLL5mi/vcEGP5w8dp63Et1pARFaJjbs0L6Gq4bxDkVYR7B1BSXl3k0zDq8U0b3PAETi5wAJLtZ1DYFWkewdQQfpERAREQYtnQ4Jrewd8FIqrrOhwTW9g74KRUGye5/wCFh2EvyqmlMvc/8LDsJflVNICIiAiIgIiICIiAtQd0l+5U38wf03rb61B3SX7lTfzB/TegyDMXwPB5c/6r1n6wDMXwPB5c/wCq9Z+gIiIOjPg9O9xdJBE5x2udE1xPWSFyQ4dCzwIo2+TG0fkF2kQfA0cSWX1EEzZ8OGj5ECpePYOoKaM+HDR8iBUvHsHUEH6REQEREGLZ0OCa3sHfBSKq6zocE1vYO+CkVBsnuf8AhYdhL8qppTL3P/Cw7CX5VTSAiIgIiICIiAiIgLUHdJfuVN/MH9N62+tQd0l+5U38wf03oMgzF8DweXP+q9Z+sAzF8DweXP8AqvWfoCIhQfLr6pzygqsphUzWNWBujg0Rj9no3Ojo6Oq1ra1532HKeb72IHo3d7B6NIBBS1VWRxC8sjGDlc4NHvWDZRZ3cMpbhkhqH8yEXHnebNHmJPQtTwZpcZqO+n0GcZdPUE26wNIr2aHNlhVLZ2KYpE4/3cb2sHSL3Lj5gEGA5X5THEa77SYxHpGNoYDezWmwueMqu49g6gpHyzloXV3+zG2pxuTRqcNJzbaTu+1m54yq4j2DqCD9IiICIiDFs6HBNb2DvgpFVdZ0OCa3sHfBSKg2T3P/AAsOwl+VU0pl7n/hYdhL8qppAREQEREBERAREQFqDukv3Km/mD+m9bfWt8+mT09ZQtNO0vdDJujmAXc5miWu0RxkXvZB2cxfA8Hlz/qvWfqdc1mdRmHxCkrIzuIc4tlYLvYXHScHt+8Lk6xrHIVvDBsqqKqF6eqiffi0wHdRadYKD2kKIg0TjGfadksscVJGA17mtL3u0u9NrkDVfVsWJYnnhxabwZ2wjkjjaD6XXPosqMq8l6CV5fLRUz3uN3PdTxuc48pJFyV9p8maGM3jo6Zh5W08bT7gglH7XiVebbpV1Jvs0pJQL+kNCyXA8zmKVBBkYynadrpXd9byW3JPoVMTSxxNu5zI2jjJDQPTqWE5TZ2cNpAQ2X7RJxRw99r/AIn+C38+hBoPLPJkYbXNphIZNEROL9HRuXazYXNgq3j2DqCldz6rH8UD2RAOcWX0blkMTCNb3cer0lVQwWCD9IiICIiDFs6HBNb2DvgpFVdZ0OCa3sHfBSKg2T3P/Cw7CX5VTSmXuf8AhYdhL8qppAREQEREBERAREQEREGDZX5raCvJeWGGY6zLFYaR5Xt8F3Xt6VrDFcxFdGb088Mw4r6UTvRrA9ZUQiCYzm/ygpj+xbMOxqrfk4JpZTwbTiHpdN/qVN2X1BMrcqMpxq/tvnorn0li/O7ZT1Oq9f5tKH8tFU4vlkEzQZqcbqjpTjRJ2unn0j5/CJWY5PZhY2kOrqkyf8uFug3zyHWR1ALdFl9QebgWBU9HGIqWJsbePRGtx5XHa49JXpIiAiIgIiIMWzocE1vYO+CkVV1nQ4Jrewd8FIqDPsy+KwUuJCWplbFHuUg03GwudGwv5it+b4uE+PweupFRBXW+LhPj8Hrpvi4T4/B66kVEFdb4uE+Pweum+LhPj8HrqRUQV1vi4T4/B66b4uE+PweupFRBXW+LhPj8Hrpvi4T4/B66kVEFdb4uE+Pweum+LhPj8HrqRUQV1vi4T4/B66b4uE+PweupFRBXW+LhPj8Hrpvi4T4/B66kVEFdb4uE+Pweum+LhPj8HrqRUQV1vi4T4/B66b4uE+PweupFRBXW+LhPj8Hrpvi4T4/B66kVEFdb4uE+Pweum+LhPj8HrqRUQV1vi4T4/B66b4uE+PweupFRBTOcLLjDZsNq4oayF73xODWB2txNrAKZyviIP//Z"/>
          <p:cNvSpPr>
            <a:spLocks noChangeAspect="1" noChangeArrowheads="1"/>
          </p:cNvSpPr>
          <p:nvPr/>
        </p:nvSpPr>
        <p:spPr bwMode="auto">
          <a:xfrm>
            <a:off x="163415" y="8627"/>
            <a:ext cx="326830" cy="3312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591" tIns="49295" rIns="98591" bIns="49295" numCol="1" anchor="t" anchorCtr="0" compatLnSpc="1">
            <a:prstTxWarp prst="textNoShape">
              <a:avLst/>
            </a:prstTxWarp>
          </a:bodyPr>
          <a:lstStyle/>
          <a:p>
            <a:endParaRPr lang="de-CH"/>
          </a:p>
        </p:txBody>
      </p:sp>
      <p:pic>
        <p:nvPicPr>
          <p:cNvPr id="1056" name="Picture 3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8000" y="1563986"/>
            <a:ext cx="31966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8" name="Picture 34" descr="https://encrypted-tbn1.gstatic.com/images?q=tbn:ANd9GcSuRIyZElxt5_nlCukfHDJYJDbluVSjW-PpkFkJc4RMaJxHeuH8-4Qogm4">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8000" y="4702716"/>
            <a:ext cx="319668" cy="32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60" name="Picture 36" descr="http://www.awel.zh.ch/internet/baudirektion/awel/de/abfall_rohstoffe_altlasten/abfall/abfallarten/pet/_jcr_content/contentPar/textimage_0/image.spooler.imagelandscape.276.jpg/1373892699920.jp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8000" y="2685432"/>
            <a:ext cx="319668" cy="32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p:nvSpPr>
        <p:spPr>
          <a:xfrm>
            <a:off x="-17611" y="181076"/>
            <a:ext cx="3011285" cy="334494"/>
          </a:xfrm>
          <a:prstGeom prst="rect">
            <a:avLst/>
          </a:prstGeom>
          <a:noFill/>
        </p:spPr>
        <p:txBody>
          <a:bodyPr wrap="square" lIns="98591" tIns="49295" rIns="98591" bIns="49295" rtlCol="0">
            <a:spAutoFit/>
          </a:bodyPr>
          <a:lstStyle/>
          <a:p>
            <a:r>
              <a:rPr lang="de-CH" sz="1500" b="1" dirty="0"/>
              <a:t>Sammelstellen für Sonderabfälle</a:t>
            </a:r>
          </a:p>
        </p:txBody>
      </p:sp>
      <p:sp>
        <p:nvSpPr>
          <p:cNvPr id="13" name="Textfeld 12"/>
          <p:cNvSpPr txBox="1"/>
          <p:nvPr/>
        </p:nvSpPr>
        <p:spPr>
          <a:xfrm>
            <a:off x="-17611" y="6904508"/>
            <a:ext cx="10639574" cy="584775"/>
          </a:xfrm>
          <a:prstGeom prst="rect">
            <a:avLst/>
          </a:prstGeom>
          <a:noFill/>
        </p:spPr>
        <p:txBody>
          <a:bodyPr wrap="square" rtlCol="0">
            <a:spAutoFit/>
          </a:bodyPr>
          <a:lstStyle/>
          <a:p>
            <a:r>
              <a:rPr lang="de-CH" sz="800" dirty="0"/>
              <a:t>Um unsere Umwelt und die Gemeindekasse nicht unnötig zu belasten, bitten wir alle Einwohner und Einwohnerinnen, die Abfalltrennung so gut wie möglich einzuhalten und die Sammelcontainer nur mit den dafür vorgesehenen Abfällen zu befüllen. Wir danken für Ihren Beitrag und Ihre Rücksichtnahme.</a:t>
            </a:r>
          </a:p>
          <a:p>
            <a:endParaRPr lang="de-CH" sz="800" dirty="0"/>
          </a:p>
          <a:p>
            <a:r>
              <a:rPr lang="de-CH" sz="800" dirty="0"/>
              <a:t>Herbligen, im Dezember 2025</a:t>
            </a:r>
          </a:p>
        </p:txBody>
      </p:sp>
    </p:spTree>
    <p:extLst>
      <p:ext uri="{BB962C8B-B14F-4D97-AF65-F5344CB8AC3E}">
        <p14:creationId xmlns:p14="http://schemas.microsoft.com/office/powerpoint/2010/main" val="310242442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Benutzerdefiniert</PresentationFormat>
  <Paragraphs>228</Paragraphs>
  <Slides>2</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Calibri</vt:lpstr>
      <vt:lpstr>Larissa</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Ladina Luppi</dc:creator>
  <cp:lastModifiedBy>Daniela Ryter</cp:lastModifiedBy>
  <cp:revision>110</cp:revision>
  <cp:lastPrinted>2025-12-16T10:08:01Z</cp:lastPrinted>
  <dcterms:created xsi:type="dcterms:W3CDTF">2014-07-17T09:38:51Z</dcterms:created>
  <dcterms:modified xsi:type="dcterms:W3CDTF">2025-12-16T10:36:53Z</dcterms:modified>
</cp:coreProperties>
</file>